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79" r:id="rId3"/>
    <p:sldId id="257" r:id="rId4"/>
    <p:sldId id="281" r:id="rId5"/>
    <p:sldId id="259" r:id="rId6"/>
    <p:sldId id="282" r:id="rId7"/>
    <p:sldId id="258" r:id="rId8"/>
    <p:sldId id="283" r:id="rId9"/>
    <p:sldId id="299" r:id="rId10"/>
    <p:sldId id="286" r:id="rId11"/>
    <p:sldId id="278" r:id="rId12"/>
    <p:sldId id="261" r:id="rId13"/>
    <p:sldId id="287" r:id="rId14"/>
    <p:sldId id="290" r:id="rId15"/>
    <p:sldId id="288" r:id="rId16"/>
    <p:sldId id="289" r:id="rId17"/>
    <p:sldId id="269" r:id="rId18"/>
    <p:sldId id="301" r:id="rId19"/>
    <p:sldId id="295" r:id="rId20"/>
    <p:sldId id="271" r:id="rId21"/>
    <p:sldId id="272" r:id="rId22"/>
    <p:sldId id="300" r:id="rId23"/>
    <p:sldId id="274" r:id="rId24"/>
    <p:sldId id="297" r:id="rId25"/>
    <p:sldId id="27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0316" autoAdjust="0"/>
  </p:normalViewPr>
  <p:slideViewPr>
    <p:cSldViewPr snapToGrid="0">
      <p:cViewPr varScale="1">
        <p:scale>
          <a:sx n="52" d="100"/>
          <a:sy n="52" d="100"/>
        </p:scale>
        <p:origin x="1228" y="4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D4DC26-F221-4BC0-9920-BA82D79FD3DE}" type="datetimeFigureOut">
              <a:rPr lang="en-AU" smtClean="0"/>
              <a:t>25/11/2025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C78BC6-D83C-4477-968E-32EE88FB6F73}" type="slidenum">
              <a:rPr lang="en-AU" smtClean="0"/>
              <a:t>‹#›</a:t>
            </a:fld>
            <a:endParaRPr lang="en-AU"/>
          </a:p>
        </p:txBody>
      </p:sp>
    </p:spTree>
    <p:extLst>
      <p:ext uri="{BB962C8B-B14F-4D97-AF65-F5344CB8AC3E}">
        <p14:creationId xmlns:p14="http://schemas.microsoft.com/office/powerpoint/2010/main" val="3421785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8C78BC6-D83C-4477-968E-32EE88FB6F73}" type="slidenum">
              <a:rPr lang="en-AU" smtClean="0"/>
              <a:t>1</a:t>
            </a:fld>
            <a:endParaRPr lang="en-AU"/>
          </a:p>
        </p:txBody>
      </p:sp>
    </p:spTree>
    <p:extLst>
      <p:ext uri="{BB962C8B-B14F-4D97-AF65-F5344CB8AC3E}">
        <p14:creationId xmlns:p14="http://schemas.microsoft.com/office/powerpoint/2010/main" val="27755755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DD5D91-B499-3917-5D18-2F287C9A9B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1DDBB4-1525-2C58-08FE-1FF4DD8BD6D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01B8E9-55AF-51FB-7C09-69E40113746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 found that just over half of terrestrial assessments have assessed declines under these criteria. It appears to be more efficient – and perhaps easier - to assess coarse spatial datasets – under Criteria A and B - or construct complex models of several ecosystems simultaneously – Criterion E - than it is to use an indicator to assess ecosystem collapse. </a:t>
            </a:r>
          </a:p>
          <a:p>
            <a:r>
              <a:rPr lang="en-AU" dirty="0"/>
              <a:t>When we do use indicators, biotic indicators – so things like biotic structure, composition and function - are used more often and report a higher risk outcome that other types of indicator. These indicators may capture exclusively biotic processes or combine both biotic and abiotic processes into a single index or metric. </a:t>
            </a:r>
          </a:p>
        </p:txBody>
      </p:sp>
      <p:sp>
        <p:nvSpPr>
          <p:cNvPr id="4" name="Slide Number Placeholder 3">
            <a:extLst>
              <a:ext uri="{FF2B5EF4-FFF2-40B4-BE49-F238E27FC236}">
                <a16:creationId xmlns:a16="http://schemas.microsoft.com/office/drawing/2014/main" id="{BB0093EE-67B7-DA75-336E-6899C766422C}"/>
              </a:ext>
            </a:extLst>
          </p:cNvPr>
          <p:cNvSpPr>
            <a:spLocks noGrp="1"/>
          </p:cNvSpPr>
          <p:nvPr>
            <p:ph type="sldNum" sz="quarter" idx="5"/>
          </p:nvPr>
        </p:nvSpPr>
        <p:spPr/>
        <p:txBody>
          <a:bodyPr/>
          <a:lstStyle/>
          <a:p>
            <a:fld id="{D8C78BC6-D83C-4477-968E-32EE88FB6F73}" type="slidenum">
              <a:rPr lang="en-AU" smtClean="0"/>
              <a:t>10</a:t>
            </a:fld>
            <a:endParaRPr lang="en-AU"/>
          </a:p>
        </p:txBody>
      </p:sp>
    </p:spTree>
    <p:extLst>
      <p:ext uri="{BB962C8B-B14F-4D97-AF65-F5344CB8AC3E}">
        <p14:creationId xmlns:p14="http://schemas.microsoft.com/office/powerpoint/2010/main" val="3835868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Patterns also emerge between the indicator use and ecosystem type. Indicators often reflected the global threats facing that particular type of ecosystem. For example, alpine ecosystems are particularly vulnerable to the effects of climate change, and we see that reflected in indicators of precipitation (such as snowfall) and ecosystem substrates (such as permafrost melt). However, I wasn’t doing this review in isolation… </a:t>
            </a:r>
          </a:p>
        </p:txBody>
      </p:sp>
      <p:sp>
        <p:nvSpPr>
          <p:cNvPr id="4" name="Slide Number Placeholder 3"/>
          <p:cNvSpPr>
            <a:spLocks noGrp="1"/>
          </p:cNvSpPr>
          <p:nvPr>
            <p:ph type="sldNum" sz="quarter" idx="5"/>
          </p:nvPr>
        </p:nvSpPr>
        <p:spPr/>
        <p:txBody>
          <a:bodyPr/>
          <a:lstStyle/>
          <a:p>
            <a:fld id="{D8C78BC6-D83C-4477-968E-32EE88FB6F73}" type="slidenum">
              <a:rPr lang="en-AU" smtClean="0"/>
              <a:t>11</a:t>
            </a:fld>
            <a:endParaRPr lang="en-AU"/>
          </a:p>
        </p:txBody>
      </p:sp>
    </p:spTree>
    <p:extLst>
      <p:ext uri="{BB962C8B-B14F-4D97-AF65-F5344CB8AC3E}">
        <p14:creationId xmlns:p14="http://schemas.microsoft.com/office/powerpoint/2010/main" val="25968066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 was also wrangling indicators to assess two alpine ecosystems. Australian Alpine Open Grassy Heathland and Herbfield – open heathland - is characterised by dominant </a:t>
            </a:r>
            <a:r>
              <a:rPr lang="en-AU" i="1" dirty="0"/>
              <a:t>Poa </a:t>
            </a:r>
            <a:r>
              <a:rPr lang="en-AU" i="0" dirty="0"/>
              <a:t>grasses and herbs, and a few short shrubs like </a:t>
            </a:r>
            <a:r>
              <a:rPr lang="en-AU" i="1" dirty="0"/>
              <a:t>Grevillea. </a:t>
            </a:r>
            <a:r>
              <a:rPr lang="en-AU" i="0" dirty="0"/>
              <a:t>Importantly, open heathland LACKS a connected, continuous shrub canopy. Closed Heathland is characterised by a connected, dense shrub canopy – usually so dense that in old stands, there is little or no vegetation underneath the canopy.</a:t>
            </a:r>
          </a:p>
        </p:txBody>
      </p:sp>
      <p:sp>
        <p:nvSpPr>
          <p:cNvPr id="4" name="Slide Number Placeholder 3"/>
          <p:cNvSpPr>
            <a:spLocks noGrp="1"/>
          </p:cNvSpPr>
          <p:nvPr>
            <p:ph type="sldNum" sz="quarter" idx="5"/>
          </p:nvPr>
        </p:nvSpPr>
        <p:spPr/>
        <p:txBody>
          <a:bodyPr/>
          <a:lstStyle/>
          <a:p>
            <a:fld id="{D8C78BC6-D83C-4477-968E-32EE88FB6F73}" type="slidenum">
              <a:rPr lang="en-AU" smtClean="0"/>
              <a:t>12</a:t>
            </a:fld>
            <a:endParaRPr lang="en-AU"/>
          </a:p>
        </p:txBody>
      </p:sp>
    </p:spTree>
    <p:extLst>
      <p:ext uri="{BB962C8B-B14F-4D97-AF65-F5344CB8AC3E}">
        <p14:creationId xmlns:p14="http://schemas.microsoft.com/office/powerpoint/2010/main" val="36815925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Risk assessments are quite comprehensive, so I’ll keep the risk outcomes succinct. To assess spatial declines, we used literature and spatial data. We found that the distribution of both ecosystems has fluctuated through time and probably experienced the greatest declines during the late 19</a:t>
            </a:r>
            <a:r>
              <a:rPr lang="en-AU" baseline="30000" dirty="0"/>
              <a:t>th</a:t>
            </a:r>
            <a:r>
              <a:rPr lang="en-AU" dirty="0"/>
              <a:t> and early 20</a:t>
            </a:r>
            <a:r>
              <a:rPr lang="en-AU" baseline="30000" dirty="0"/>
              <a:t>th</a:t>
            </a:r>
            <a:r>
              <a:rPr lang="en-AU" dirty="0"/>
              <a:t> century. This was when the alpine region was under the heaviest pressure from grazing and fire. Thankfully, ecosystems appear to be quite resilient. So: declines have occurred but neither ecosystem is likely to have collapsed. </a:t>
            </a:r>
          </a:p>
        </p:txBody>
      </p:sp>
      <p:sp>
        <p:nvSpPr>
          <p:cNvPr id="4" name="Slide Number Placeholder 3"/>
          <p:cNvSpPr>
            <a:spLocks noGrp="1"/>
          </p:cNvSpPr>
          <p:nvPr>
            <p:ph type="sldNum" sz="quarter" idx="5"/>
          </p:nvPr>
        </p:nvSpPr>
        <p:spPr/>
        <p:txBody>
          <a:bodyPr/>
          <a:lstStyle/>
          <a:p>
            <a:fld id="{D8C78BC6-D83C-4477-968E-32EE88FB6F73}" type="slidenum">
              <a:rPr lang="en-AU" smtClean="0"/>
              <a:t>13</a:t>
            </a:fld>
            <a:endParaRPr lang="en-AU"/>
          </a:p>
        </p:txBody>
      </p:sp>
    </p:spTree>
    <p:extLst>
      <p:ext uri="{BB962C8B-B14F-4D97-AF65-F5344CB8AC3E}">
        <p14:creationId xmlns:p14="http://schemas.microsoft.com/office/powerpoint/2010/main" val="4662882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22D23B-3288-0256-B4B9-4002AF84E0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79C1BE-5B7B-D981-99A9-294A8E79D2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743C33D-8876-6A84-07CA-CE42216A7851}"/>
              </a:ext>
            </a:extLst>
          </p:cNvPr>
          <p:cNvSpPr>
            <a:spLocks noGrp="1"/>
          </p:cNvSpPr>
          <p:nvPr>
            <p:ph type="body" idx="1"/>
          </p:nvPr>
        </p:nvSpPr>
        <p:spPr/>
        <p:txBody>
          <a:bodyPr/>
          <a:lstStyle/>
          <a:p>
            <a:r>
              <a:rPr lang="en-AU" dirty="0"/>
              <a:t>These ecosystems are also quite patchy, so are fairly insulated from a single, widespread event such as fire causing collapse. This was assessed using Area of Occupancy – the grid squares (POINT)– and Extent of Occurrence – the polygon encompassing those squares (POINT). </a:t>
            </a:r>
          </a:p>
        </p:txBody>
      </p:sp>
      <p:sp>
        <p:nvSpPr>
          <p:cNvPr id="4" name="Slide Number Placeholder 3">
            <a:extLst>
              <a:ext uri="{FF2B5EF4-FFF2-40B4-BE49-F238E27FC236}">
                <a16:creationId xmlns:a16="http://schemas.microsoft.com/office/drawing/2014/main" id="{441F391A-3D37-0037-D5A0-6BB9FA524F6A}"/>
              </a:ext>
            </a:extLst>
          </p:cNvPr>
          <p:cNvSpPr>
            <a:spLocks noGrp="1"/>
          </p:cNvSpPr>
          <p:nvPr>
            <p:ph type="sldNum" sz="quarter" idx="5"/>
          </p:nvPr>
        </p:nvSpPr>
        <p:spPr/>
        <p:txBody>
          <a:bodyPr/>
          <a:lstStyle/>
          <a:p>
            <a:fld id="{D8C78BC6-D83C-4477-968E-32EE88FB6F73}" type="slidenum">
              <a:rPr lang="en-AU" smtClean="0"/>
              <a:t>14</a:t>
            </a:fld>
            <a:endParaRPr lang="en-AU"/>
          </a:p>
        </p:txBody>
      </p:sp>
    </p:spTree>
    <p:extLst>
      <p:ext uri="{BB962C8B-B14F-4D97-AF65-F5344CB8AC3E}">
        <p14:creationId xmlns:p14="http://schemas.microsoft.com/office/powerpoint/2010/main" val="19154531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D61EA3-629E-DBBA-6854-2011BBD44B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4284C3-B6A7-3029-7FE6-F4AC29D176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C5C5AC-A6BB-80CB-9660-882CB5C11C9E}"/>
              </a:ext>
            </a:extLst>
          </p:cNvPr>
          <p:cNvSpPr>
            <a:spLocks noGrp="1"/>
          </p:cNvSpPr>
          <p:nvPr>
            <p:ph type="body" idx="1"/>
          </p:nvPr>
        </p:nvSpPr>
        <p:spPr/>
        <p:txBody>
          <a:bodyPr/>
          <a:lstStyle/>
          <a:p>
            <a:r>
              <a:rPr lang="en-AU" dirty="0"/>
              <a:t>For Criterion C – environmental degradation – I used indicators of fire frequency and bare ground cover. Using future fire models and literature, we found that declines had occurred, but thresholds that would justify a higher, threatened risk outcome were not met during the assessment timeframe.</a:t>
            </a:r>
          </a:p>
        </p:txBody>
      </p:sp>
      <p:sp>
        <p:nvSpPr>
          <p:cNvPr id="4" name="Slide Number Placeholder 3">
            <a:extLst>
              <a:ext uri="{FF2B5EF4-FFF2-40B4-BE49-F238E27FC236}">
                <a16:creationId xmlns:a16="http://schemas.microsoft.com/office/drawing/2014/main" id="{5BD76BAC-9C0D-1DEC-2AA0-9826CCCDA338}"/>
              </a:ext>
            </a:extLst>
          </p:cNvPr>
          <p:cNvSpPr>
            <a:spLocks noGrp="1"/>
          </p:cNvSpPr>
          <p:nvPr>
            <p:ph type="sldNum" sz="quarter" idx="5"/>
          </p:nvPr>
        </p:nvSpPr>
        <p:spPr/>
        <p:txBody>
          <a:bodyPr/>
          <a:lstStyle/>
          <a:p>
            <a:fld id="{D8C78BC6-D83C-4477-968E-32EE88FB6F73}" type="slidenum">
              <a:rPr lang="en-AU" smtClean="0"/>
              <a:t>15</a:t>
            </a:fld>
            <a:endParaRPr lang="en-AU"/>
          </a:p>
        </p:txBody>
      </p:sp>
    </p:spTree>
    <p:extLst>
      <p:ext uri="{BB962C8B-B14F-4D97-AF65-F5344CB8AC3E}">
        <p14:creationId xmlns:p14="http://schemas.microsoft.com/office/powerpoint/2010/main" val="28452608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Finally, to assess Criterion D, I used the indicator of shrub cover. I used data from field surveys, and found that whilst shrub cover has increased, it is unlikely to meet thresholds that would trigger a threatened outcome. </a:t>
            </a:r>
          </a:p>
        </p:txBody>
      </p:sp>
      <p:sp>
        <p:nvSpPr>
          <p:cNvPr id="4" name="Slide Number Placeholder 3"/>
          <p:cNvSpPr>
            <a:spLocks noGrp="1"/>
          </p:cNvSpPr>
          <p:nvPr>
            <p:ph type="sldNum" sz="quarter" idx="5"/>
          </p:nvPr>
        </p:nvSpPr>
        <p:spPr/>
        <p:txBody>
          <a:bodyPr/>
          <a:lstStyle/>
          <a:p>
            <a:fld id="{D8C78BC6-D83C-4477-968E-32EE88FB6F73}" type="slidenum">
              <a:rPr lang="en-AU" smtClean="0"/>
              <a:t>16</a:t>
            </a:fld>
            <a:endParaRPr lang="en-AU"/>
          </a:p>
        </p:txBody>
      </p:sp>
    </p:spTree>
    <p:extLst>
      <p:ext uri="{BB962C8B-B14F-4D97-AF65-F5344CB8AC3E}">
        <p14:creationId xmlns:p14="http://schemas.microsoft.com/office/powerpoint/2010/main" val="2197188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Shrub cover proved to be a tricky indicator to use in risk assessments. It represented a measure of the biota that characterised both ecosystems. It also represented a threat to Open Heathland, if critical thresholds were exceeded (so if that dense, closed canopy forms). How shrub cover was interpretated depended on how these ecosystems were defined. This itself was uncertain – diffuse boundaries are necessary for assessment but they’re not always realistic… we’re putting human boundaries on things that don’t really exist in neat boxes. </a:t>
            </a:r>
          </a:p>
          <a:p>
            <a:pPr marL="0" indent="0">
              <a:buNone/>
            </a:pPr>
            <a:endParaRPr lang="en-AU" dirty="0"/>
          </a:p>
        </p:txBody>
      </p:sp>
      <p:sp>
        <p:nvSpPr>
          <p:cNvPr id="4" name="Slide Number Placeholder 3"/>
          <p:cNvSpPr>
            <a:spLocks noGrp="1"/>
          </p:cNvSpPr>
          <p:nvPr>
            <p:ph type="sldNum" sz="quarter" idx="5"/>
          </p:nvPr>
        </p:nvSpPr>
        <p:spPr/>
        <p:txBody>
          <a:bodyPr/>
          <a:lstStyle/>
          <a:p>
            <a:fld id="{D8C78BC6-D83C-4477-968E-32EE88FB6F73}" type="slidenum">
              <a:rPr lang="en-AU" smtClean="0"/>
              <a:t>17</a:t>
            </a:fld>
            <a:endParaRPr lang="en-AU"/>
          </a:p>
        </p:txBody>
      </p:sp>
    </p:spTree>
    <p:extLst>
      <p:ext uri="{BB962C8B-B14F-4D97-AF65-F5344CB8AC3E}">
        <p14:creationId xmlns:p14="http://schemas.microsoft.com/office/powerpoint/2010/main" val="14460398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F985E7-60D6-B1F7-19ED-641EB95A13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CC9C0E-0572-5EEE-5979-A506EB8EBC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9CDDC9-3F03-ACC4-3D3C-D7DC313F9E16}"/>
              </a:ext>
            </a:extLst>
          </p:cNvPr>
          <p:cNvSpPr>
            <a:spLocks noGrp="1"/>
          </p:cNvSpPr>
          <p:nvPr>
            <p:ph type="body" idx="1"/>
          </p:nvPr>
        </p:nvSpPr>
        <p:spPr/>
        <p:txBody>
          <a:bodyPr/>
          <a:lstStyle/>
          <a:p>
            <a:pPr marL="0" indent="0">
              <a:buNone/>
            </a:pPr>
            <a:r>
              <a:rPr lang="en-AU" dirty="0"/>
              <a:t>Ultimately, the key player is shrubs and the human disturbances such as fire, grazing and climate change. What has been detrimental to other ecosystems – like bogs, fens and snowpatches – has provided opportunities for the heathlands and grasslands to expand. So, if we have grasslands (POINT) with enough recruitment opportunities – fire, bare ground – we eventually get the formation of closed heath. But if those fire intervals become so short that we lose the connected, dense shrub component of the heathlands, then we'll revert to grasslands again. </a:t>
            </a:r>
          </a:p>
        </p:txBody>
      </p:sp>
      <p:sp>
        <p:nvSpPr>
          <p:cNvPr id="4" name="Slide Number Placeholder 3">
            <a:extLst>
              <a:ext uri="{FF2B5EF4-FFF2-40B4-BE49-F238E27FC236}">
                <a16:creationId xmlns:a16="http://schemas.microsoft.com/office/drawing/2014/main" id="{5D8D2D59-FF24-A2FE-E3F2-F823E79B43AE}"/>
              </a:ext>
            </a:extLst>
          </p:cNvPr>
          <p:cNvSpPr>
            <a:spLocks noGrp="1"/>
          </p:cNvSpPr>
          <p:nvPr>
            <p:ph type="sldNum" sz="quarter" idx="5"/>
          </p:nvPr>
        </p:nvSpPr>
        <p:spPr/>
        <p:txBody>
          <a:bodyPr/>
          <a:lstStyle/>
          <a:p>
            <a:fld id="{D8C78BC6-D83C-4477-968E-32EE88FB6F73}" type="slidenum">
              <a:rPr lang="en-AU" smtClean="0"/>
              <a:t>18</a:t>
            </a:fld>
            <a:endParaRPr lang="en-AU"/>
          </a:p>
        </p:txBody>
      </p:sp>
    </p:spTree>
    <p:extLst>
      <p:ext uri="{BB962C8B-B14F-4D97-AF65-F5344CB8AC3E}">
        <p14:creationId xmlns:p14="http://schemas.microsoft.com/office/powerpoint/2010/main" val="1497328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3E5925-DE2D-A2B1-82E0-6B8AF83C6C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1BDAFD-043D-EDD5-CB10-7F824441E6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275B546-073D-E52A-C0AC-0319DF9D1D66}"/>
              </a:ext>
            </a:extLst>
          </p:cNvPr>
          <p:cNvSpPr>
            <a:spLocks noGrp="1"/>
          </p:cNvSpPr>
          <p:nvPr>
            <p:ph type="body" idx="1"/>
          </p:nvPr>
        </p:nvSpPr>
        <p:spPr/>
        <p:txBody>
          <a:bodyPr/>
          <a:lstStyle/>
          <a:p>
            <a:pPr marL="0" indent="0">
              <a:buNone/>
            </a:pPr>
            <a:r>
              <a:rPr lang="en-AU" dirty="0"/>
              <a:t>Because shrubs appear to be increasing in Open Heathland, Closed Heathland and other ecosystems such as snowpatches, I wondered whether this pattern was consistent throughout alpine Australia. Are shrubs, regardless of their ecosystem, responding to drivers of change in a consistent way? </a:t>
            </a:r>
          </a:p>
        </p:txBody>
      </p:sp>
      <p:sp>
        <p:nvSpPr>
          <p:cNvPr id="4" name="Slide Number Placeholder 3">
            <a:extLst>
              <a:ext uri="{FF2B5EF4-FFF2-40B4-BE49-F238E27FC236}">
                <a16:creationId xmlns:a16="http://schemas.microsoft.com/office/drawing/2014/main" id="{95C4752A-C59A-A13D-BAAB-1BAF3C32FAE6}"/>
              </a:ext>
            </a:extLst>
          </p:cNvPr>
          <p:cNvSpPr>
            <a:spLocks noGrp="1"/>
          </p:cNvSpPr>
          <p:nvPr>
            <p:ph type="sldNum" sz="quarter" idx="5"/>
          </p:nvPr>
        </p:nvSpPr>
        <p:spPr/>
        <p:txBody>
          <a:bodyPr/>
          <a:lstStyle/>
          <a:p>
            <a:fld id="{D8C78BC6-D83C-4477-968E-32EE88FB6F73}" type="slidenum">
              <a:rPr lang="en-AU" smtClean="0"/>
              <a:t>19</a:t>
            </a:fld>
            <a:endParaRPr lang="en-AU"/>
          </a:p>
        </p:txBody>
      </p:sp>
    </p:spTree>
    <p:extLst>
      <p:ext uri="{BB962C8B-B14F-4D97-AF65-F5344CB8AC3E}">
        <p14:creationId xmlns:p14="http://schemas.microsoft.com/office/powerpoint/2010/main" val="39319267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Before we start, I want to acknowledge first nations people and traditional owners, both in Australia and globally, as the first scientists who studied ecosystems and documented change, from whose lands data has been collected and presented in this talk today. </a:t>
            </a:r>
          </a:p>
        </p:txBody>
      </p:sp>
      <p:sp>
        <p:nvSpPr>
          <p:cNvPr id="4" name="Slide Number Placeholder 3"/>
          <p:cNvSpPr>
            <a:spLocks noGrp="1"/>
          </p:cNvSpPr>
          <p:nvPr>
            <p:ph type="sldNum" sz="quarter" idx="5"/>
          </p:nvPr>
        </p:nvSpPr>
        <p:spPr/>
        <p:txBody>
          <a:bodyPr/>
          <a:lstStyle/>
          <a:p>
            <a:fld id="{D8C78BC6-D83C-4477-968E-32EE88FB6F73}" type="slidenum">
              <a:rPr lang="en-AU" smtClean="0"/>
              <a:t>2</a:t>
            </a:fld>
            <a:endParaRPr lang="en-AU"/>
          </a:p>
        </p:txBody>
      </p:sp>
    </p:spTree>
    <p:extLst>
      <p:ext uri="{BB962C8B-B14F-4D97-AF65-F5344CB8AC3E}">
        <p14:creationId xmlns:p14="http://schemas.microsoft.com/office/powerpoint/2010/main" val="18198195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And this led to the biggest research project of the entire thesis – a meta-analysis. The details of the project are briefly on the screen, but to summarise: I recorded the change in shrub cover following exposure to a driving process from more than 40 field studies across alpine Australia and used these data points to construct </a:t>
            </a:r>
            <a:r>
              <a:rPr lang="en-AU" sz="1200" kern="1200" dirty="0">
                <a:solidFill>
                  <a:schemeClr val="tx1"/>
                </a:solidFill>
                <a:effectLst/>
                <a:latin typeface="+mn-lt"/>
                <a:ea typeface="+mn-ea"/>
                <a:cs typeface="+mn-cs"/>
              </a:rPr>
              <a:t>multi-level meta-regression models. </a:t>
            </a:r>
            <a:endParaRPr lang="en-AU" dirty="0"/>
          </a:p>
        </p:txBody>
      </p:sp>
      <p:sp>
        <p:nvSpPr>
          <p:cNvPr id="4" name="Slide Number Placeholder 3"/>
          <p:cNvSpPr>
            <a:spLocks noGrp="1"/>
          </p:cNvSpPr>
          <p:nvPr>
            <p:ph type="sldNum" sz="quarter" idx="5"/>
          </p:nvPr>
        </p:nvSpPr>
        <p:spPr/>
        <p:txBody>
          <a:bodyPr/>
          <a:lstStyle/>
          <a:p>
            <a:fld id="{D8C78BC6-D83C-4477-968E-32EE88FB6F73}" type="slidenum">
              <a:rPr lang="en-AU" smtClean="0"/>
              <a:t>20</a:t>
            </a:fld>
            <a:endParaRPr lang="en-AU"/>
          </a:p>
        </p:txBody>
      </p:sp>
    </p:spTree>
    <p:extLst>
      <p:ext uri="{BB962C8B-B14F-4D97-AF65-F5344CB8AC3E}">
        <p14:creationId xmlns:p14="http://schemas.microsoft.com/office/powerpoint/2010/main" val="6286453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My meta-analysis found that human activities are not consistently promoting or reducing shrub cover. Climate change (POINT), Fire (POINT), the presence of introduced species (POINT), grazing (POINT) and changes to the substrate, such as erosion (POINT) both promote some shrubs and reduce others. We know this because the 95% confidence interval – this solid black, horizontal line – crosses the dashed line of “no difference” or “no effect”. Only tourism consistently reduces shrub cover (POINT). Keep in mind that there may be a true, underlying effect but we need more data to detect this – meta-analyses are inherently conservative in nature.</a:t>
            </a:r>
          </a:p>
        </p:txBody>
      </p:sp>
      <p:sp>
        <p:nvSpPr>
          <p:cNvPr id="4" name="Slide Number Placeholder 3"/>
          <p:cNvSpPr>
            <a:spLocks noGrp="1"/>
          </p:cNvSpPr>
          <p:nvPr>
            <p:ph type="sldNum" sz="quarter" idx="5"/>
          </p:nvPr>
        </p:nvSpPr>
        <p:spPr/>
        <p:txBody>
          <a:bodyPr/>
          <a:lstStyle/>
          <a:p>
            <a:fld id="{D8C78BC6-D83C-4477-968E-32EE88FB6F73}" type="slidenum">
              <a:rPr lang="en-AU" smtClean="0"/>
              <a:t>21</a:t>
            </a:fld>
            <a:endParaRPr lang="en-AU"/>
          </a:p>
        </p:txBody>
      </p:sp>
    </p:spTree>
    <p:extLst>
      <p:ext uri="{BB962C8B-B14F-4D97-AF65-F5344CB8AC3E}">
        <p14:creationId xmlns:p14="http://schemas.microsoft.com/office/powerpoint/2010/main" val="19468240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B566ED-C01B-7127-4969-C5BBBDF494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ED2518-F95D-A30A-A85C-121023D610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26160A-2B9E-1176-9261-4A60B824F209}"/>
              </a:ext>
            </a:extLst>
          </p:cNvPr>
          <p:cNvSpPr>
            <a:spLocks noGrp="1"/>
          </p:cNvSpPr>
          <p:nvPr>
            <p:ph type="body" idx="1"/>
          </p:nvPr>
        </p:nvSpPr>
        <p:spPr/>
        <p:txBody>
          <a:bodyPr/>
          <a:lstStyle/>
          <a:p>
            <a:r>
              <a:rPr lang="en-AU" dirty="0"/>
              <a:t>When I mapped the qualitative “does it increase or decrease shrubs” – we do see some patterns. We just don’t have enough consistent replicates to demonstrate this quantitatively – yet!</a:t>
            </a:r>
          </a:p>
        </p:txBody>
      </p:sp>
      <p:sp>
        <p:nvSpPr>
          <p:cNvPr id="4" name="Slide Number Placeholder 3">
            <a:extLst>
              <a:ext uri="{FF2B5EF4-FFF2-40B4-BE49-F238E27FC236}">
                <a16:creationId xmlns:a16="http://schemas.microsoft.com/office/drawing/2014/main" id="{37855AF7-6ADA-8A5E-BF0A-5F9FF1E7B6ED}"/>
              </a:ext>
            </a:extLst>
          </p:cNvPr>
          <p:cNvSpPr>
            <a:spLocks noGrp="1"/>
          </p:cNvSpPr>
          <p:nvPr>
            <p:ph type="sldNum" sz="quarter" idx="5"/>
          </p:nvPr>
        </p:nvSpPr>
        <p:spPr/>
        <p:txBody>
          <a:bodyPr/>
          <a:lstStyle/>
          <a:p>
            <a:fld id="{D8C78BC6-D83C-4477-968E-32EE88FB6F73}" type="slidenum">
              <a:rPr lang="en-AU" smtClean="0"/>
              <a:t>22</a:t>
            </a:fld>
            <a:endParaRPr lang="en-AU"/>
          </a:p>
        </p:txBody>
      </p:sp>
    </p:spTree>
    <p:extLst>
      <p:ext uri="{BB962C8B-B14F-4D97-AF65-F5344CB8AC3E}">
        <p14:creationId xmlns:p14="http://schemas.microsoft.com/office/powerpoint/2010/main" val="16404036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30EE80-3779-C5C0-18B7-7468922A07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B487DD-98CF-E6E0-5003-C1919DC02D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5F337F-3704-18FB-CA20-1ABC22EB589A}"/>
              </a:ext>
            </a:extLst>
          </p:cNvPr>
          <p:cNvSpPr>
            <a:spLocks noGrp="1"/>
          </p:cNvSpPr>
          <p:nvPr>
            <p:ph type="body" idx="1"/>
          </p:nvPr>
        </p:nvSpPr>
        <p:spPr/>
        <p:txBody>
          <a:bodyPr/>
          <a:lstStyle/>
          <a:p>
            <a:endParaRPr lang="en-AU" dirty="0"/>
          </a:p>
        </p:txBody>
      </p:sp>
      <p:sp>
        <p:nvSpPr>
          <p:cNvPr id="4" name="Slide Number Placeholder 3">
            <a:extLst>
              <a:ext uri="{FF2B5EF4-FFF2-40B4-BE49-F238E27FC236}">
                <a16:creationId xmlns:a16="http://schemas.microsoft.com/office/drawing/2014/main" id="{7BADBCF2-B76A-13E8-169F-70799135FF77}"/>
              </a:ext>
            </a:extLst>
          </p:cNvPr>
          <p:cNvSpPr>
            <a:spLocks noGrp="1"/>
          </p:cNvSpPr>
          <p:nvPr>
            <p:ph type="sldNum" sz="quarter" idx="5"/>
          </p:nvPr>
        </p:nvSpPr>
        <p:spPr/>
        <p:txBody>
          <a:bodyPr/>
          <a:lstStyle/>
          <a:p>
            <a:fld id="{D8C78BC6-D83C-4477-968E-32EE88FB6F73}" type="slidenum">
              <a:rPr lang="en-AU" smtClean="0"/>
              <a:t>23</a:t>
            </a:fld>
            <a:endParaRPr lang="en-AU"/>
          </a:p>
        </p:txBody>
      </p:sp>
    </p:spTree>
    <p:extLst>
      <p:ext uri="{BB962C8B-B14F-4D97-AF65-F5344CB8AC3E}">
        <p14:creationId xmlns:p14="http://schemas.microsoft.com/office/powerpoint/2010/main" val="22737588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FE74F-8EAB-FF61-7913-6206E8F9D4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A25D71-AC43-E829-9F57-8BB3B0D794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76CE01-B572-05C4-3D76-4A4776211545}"/>
              </a:ext>
            </a:extLst>
          </p:cNvPr>
          <p:cNvSpPr>
            <a:spLocks noGrp="1"/>
          </p:cNvSpPr>
          <p:nvPr>
            <p:ph type="body" idx="1"/>
          </p:nvPr>
        </p:nvSpPr>
        <p:spPr/>
        <p:txBody>
          <a:bodyPr/>
          <a:lstStyle/>
          <a:p>
            <a:r>
              <a:rPr lang="en-AU" dirty="0"/>
              <a:t>I feel I should bring it all together now. What did we learn after fours years of hard work? </a:t>
            </a:r>
          </a:p>
          <a:p>
            <a:pPr marL="457200" indent="-457200">
              <a:buFont typeface="Arial" panose="020B0604020202020204" pitchFamily="34" charset="0"/>
              <a:buChar char="•"/>
            </a:pPr>
            <a:r>
              <a:rPr lang="en-AU" sz="1200" dirty="0"/>
              <a:t>One observation or pattern may not represent the true behaviour of an indicator species or organism </a:t>
            </a:r>
            <a:endParaRPr lang="en-US" sz="1200" dirty="0"/>
          </a:p>
          <a:p>
            <a:pPr marL="457200" indent="-457200">
              <a:buFont typeface="Arial" panose="020B0604020202020204" pitchFamily="34" charset="0"/>
              <a:buChar char="•"/>
            </a:pPr>
            <a:r>
              <a:rPr lang="en-US" sz="1200" dirty="0"/>
              <a:t>Risk assessments remain valuable even when challenged by resource constraints or data limitations… </a:t>
            </a:r>
          </a:p>
          <a:p>
            <a:pPr marL="457200" indent="-457200">
              <a:buFont typeface="Arial" panose="020B0604020202020204" pitchFamily="34" charset="0"/>
              <a:buChar char="•"/>
            </a:pPr>
            <a:r>
              <a:rPr lang="en-US" sz="1200" i="1" dirty="0"/>
              <a:t>…. But we </a:t>
            </a:r>
            <a:r>
              <a:rPr lang="en-US" sz="1200" dirty="0"/>
              <a:t>need to be </a:t>
            </a:r>
            <a:r>
              <a:rPr lang="en-US" sz="1200" dirty="0" err="1"/>
              <a:t>cognisant</a:t>
            </a:r>
            <a:r>
              <a:rPr lang="en-US" sz="1200" dirty="0"/>
              <a:t> of the data, and what it does (and does not) tell us and the inferences we make</a:t>
            </a:r>
            <a:endParaRPr lang="en-AU" sz="1200" dirty="0"/>
          </a:p>
          <a:p>
            <a:pPr marL="457200" indent="-457200">
              <a:buFont typeface="Arial" panose="020B0604020202020204" pitchFamily="34" charset="0"/>
              <a:buChar char="•"/>
            </a:pPr>
            <a:r>
              <a:rPr lang="en-AU" sz="1200" dirty="0"/>
              <a:t>A risk outcome of Least Concern does not mean that declines </a:t>
            </a:r>
            <a:r>
              <a:rPr lang="en-AU" sz="1200" i="1" dirty="0"/>
              <a:t>haven’t </a:t>
            </a:r>
            <a:r>
              <a:rPr lang="en-AU" sz="1200" dirty="0"/>
              <a:t>occurred, just that they are unlikely to cause collapse</a:t>
            </a:r>
          </a:p>
          <a:p>
            <a:pPr marL="457200" indent="-457200">
              <a:buFont typeface="Arial" panose="020B0604020202020204" pitchFamily="34" charset="0"/>
              <a:buChar char="•"/>
            </a:pPr>
            <a:r>
              <a:rPr lang="en-AU" sz="1200" dirty="0"/>
              <a:t>Assessments are a pragmatic, not perfect tool on the decision-making toolkit. We need to be aware of what questions they can answer – 50 years in the future – and this may not capture the slow timeframes of recovery of the ecosystem of interest. </a:t>
            </a:r>
          </a:p>
          <a:p>
            <a:endParaRPr lang="en-AU" dirty="0"/>
          </a:p>
        </p:txBody>
      </p:sp>
      <p:sp>
        <p:nvSpPr>
          <p:cNvPr id="4" name="Slide Number Placeholder 3">
            <a:extLst>
              <a:ext uri="{FF2B5EF4-FFF2-40B4-BE49-F238E27FC236}">
                <a16:creationId xmlns:a16="http://schemas.microsoft.com/office/drawing/2014/main" id="{F81DBCE4-FCA6-ED96-576C-94C8E88C9D2B}"/>
              </a:ext>
            </a:extLst>
          </p:cNvPr>
          <p:cNvSpPr>
            <a:spLocks noGrp="1"/>
          </p:cNvSpPr>
          <p:nvPr>
            <p:ph type="sldNum" sz="quarter" idx="5"/>
          </p:nvPr>
        </p:nvSpPr>
        <p:spPr/>
        <p:txBody>
          <a:bodyPr/>
          <a:lstStyle/>
          <a:p>
            <a:fld id="{D8C78BC6-D83C-4477-968E-32EE88FB6F73}" type="slidenum">
              <a:rPr lang="en-AU" smtClean="0"/>
              <a:t>24</a:t>
            </a:fld>
            <a:endParaRPr lang="en-AU"/>
          </a:p>
        </p:txBody>
      </p:sp>
    </p:spTree>
    <p:extLst>
      <p:ext uri="{BB962C8B-B14F-4D97-AF65-F5344CB8AC3E}">
        <p14:creationId xmlns:p14="http://schemas.microsoft.com/office/powerpoint/2010/main" val="3841705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C31ABE-D6DD-87F8-CA99-03296AEDAC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036D8D-98E7-C84A-A154-8D49B24A37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3DA9C9-BFA7-D382-A70F-0BD0E000BDC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Of course, a PhD thesis – and indeed, any research project – is a team effort and I need to acknowledge my supervisors, collaborators and co-workers. I’m still waiting to hear back from the examiners, but please reach out to me on LinkedIn or using the email addresses above if you’d like to know more. Thank you for you time!</a:t>
            </a:r>
          </a:p>
          <a:p>
            <a:endParaRPr lang="en-AU" dirty="0"/>
          </a:p>
        </p:txBody>
      </p:sp>
      <p:sp>
        <p:nvSpPr>
          <p:cNvPr id="4" name="Slide Number Placeholder 3">
            <a:extLst>
              <a:ext uri="{FF2B5EF4-FFF2-40B4-BE49-F238E27FC236}">
                <a16:creationId xmlns:a16="http://schemas.microsoft.com/office/drawing/2014/main" id="{4ED2DD52-1697-2FEF-3037-E97711BDD7A6}"/>
              </a:ext>
            </a:extLst>
          </p:cNvPr>
          <p:cNvSpPr>
            <a:spLocks noGrp="1"/>
          </p:cNvSpPr>
          <p:nvPr>
            <p:ph type="sldNum" sz="quarter" idx="5"/>
          </p:nvPr>
        </p:nvSpPr>
        <p:spPr/>
        <p:txBody>
          <a:bodyPr/>
          <a:lstStyle/>
          <a:p>
            <a:fld id="{D8C78BC6-D83C-4477-968E-32EE88FB6F73}" type="slidenum">
              <a:rPr lang="en-AU" smtClean="0"/>
              <a:t>25</a:t>
            </a:fld>
            <a:endParaRPr lang="en-AU"/>
          </a:p>
        </p:txBody>
      </p:sp>
    </p:spTree>
    <p:extLst>
      <p:ext uri="{BB962C8B-B14F-4D97-AF65-F5344CB8AC3E}">
        <p14:creationId xmlns:p14="http://schemas.microsoft.com/office/powerpoint/2010/main" val="41624486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Today, I’ll be presenting my PhD thesis titled “</a:t>
            </a:r>
            <a:r>
              <a:rPr lang="en-US" sz="1200" kern="1200" dirty="0">
                <a:solidFill>
                  <a:schemeClr val="tx1"/>
                </a:solidFill>
                <a:effectLst/>
                <a:latin typeface="+mn-lt"/>
                <a:ea typeface="+mn-ea"/>
                <a:cs typeface="+mn-cs"/>
              </a:rPr>
              <a:t>Measuring Change in Terrestrial Mountain Ecosystems”. I</a:t>
            </a:r>
            <a:r>
              <a:rPr lang="en-AU" dirty="0"/>
              <a:t>’m attempting to summarise four years of work into a single presentation, so by necessity, this will be a fairly high level ‘overview’ talk. I won’t be going into too much detail during this presentation, but please come find me after the session and we can chat more in depth. </a:t>
            </a:r>
          </a:p>
        </p:txBody>
      </p:sp>
      <p:sp>
        <p:nvSpPr>
          <p:cNvPr id="4" name="Slide Number Placeholder 3"/>
          <p:cNvSpPr>
            <a:spLocks noGrp="1"/>
          </p:cNvSpPr>
          <p:nvPr>
            <p:ph type="sldNum" sz="quarter" idx="5"/>
          </p:nvPr>
        </p:nvSpPr>
        <p:spPr/>
        <p:txBody>
          <a:bodyPr/>
          <a:lstStyle/>
          <a:p>
            <a:fld id="{D8C78BC6-D83C-4477-968E-32EE88FB6F73}" type="slidenum">
              <a:rPr lang="en-AU" smtClean="0"/>
              <a:t>3</a:t>
            </a:fld>
            <a:endParaRPr lang="en-AU"/>
          </a:p>
        </p:txBody>
      </p:sp>
    </p:spTree>
    <p:extLst>
      <p:ext uri="{BB962C8B-B14F-4D97-AF65-F5344CB8AC3E}">
        <p14:creationId xmlns:p14="http://schemas.microsoft.com/office/powerpoint/2010/main" val="38489897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we know that human activities are driving extensive, profound and now irreversible changes in biodiversity. Ecosystems in particular are experiencing rapid change, and many of them are undergoing collapse. If we are to address this biodiversity crisis – even if ‘addressing’ means ‘managed collapse’ – then we need some idea of a baseline from which ecosystem integrity, or the health of an ecosystem, can be compared. </a:t>
            </a:r>
          </a:p>
        </p:txBody>
      </p:sp>
      <p:sp>
        <p:nvSpPr>
          <p:cNvPr id="4" name="Slide Number Placeholder 3"/>
          <p:cNvSpPr>
            <a:spLocks noGrp="1"/>
          </p:cNvSpPr>
          <p:nvPr>
            <p:ph type="sldNum" sz="quarter" idx="5"/>
          </p:nvPr>
        </p:nvSpPr>
        <p:spPr/>
        <p:txBody>
          <a:bodyPr/>
          <a:lstStyle/>
          <a:p>
            <a:fld id="{D8C78BC6-D83C-4477-968E-32EE88FB6F73}" type="slidenum">
              <a:rPr lang="en-AU" smtClean="0"/>
              <a:t>4</a:t>
            </a:fld>
            <a:endParaRPr lang="en-AU"/>
          </a:p>
        </p:txBody>
      </p:sp>
    </p:spTree>
    <p:extLst>
      <p:ext uri="{BB962C8B-B14F-4D97-AF65-F5344CB8AC3E}">
        <p14:creationId xmlns:p14="http://schemas.microsoft.com/office/powerpoint/2010/main" val="15303405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Numerous protocols have been developed to track and assess the condition of biodiversity. Frameworks such as the IUCN Red List of Ecosystems – or RLE -  assesses an ecosystems proximity to collapse. If an ecosystem is defined by its characteristic biota, then collapse occurs when that biota are lost. The protocol is now the global standard for assessing collapse, and complements other frameworks in ecosystem accounting, ecosystem goods and services as well as legislation, human development and aid. The RLE has seen enormous uptake globally in the last decade, and more than 4000 ecosystems have now been assessed.</a:t>
            </a:r>
          </a:p>
        </p:txBody>
      </p:sp>
      <p:sp>
        <p:nvSpPr>
          <p:cNvPr id="4" name="Slide Number Placeholder 3"/>
          <p:cNvSpPr>
            <a:spLocks noGrp="1"/>
          </p:cNvSpPr>
          <p:nvPr>
            <p:ph type="sldNum" sz="quarter" idx="5"/>
          </p:nvPr>
        </p:nvSpPr>
        <p:spPr/>
        <p:txBody>
          <a:bodyPr/>
          <a:lstStyle/>
          <a:p>
            <a:fld id="{D8C78BC6-D83C-4477-968E-32EE88FB6F73}" type="slidenum">
              <a:rPr lang="en-AU" smtClean="0"/>
              <a:t>5</a:t>
            </a:fld>
            <a:endParaRPr lang="en-AU"/>
          </a:p>
        </p:txBody>
      </p:sp>
    </p:spTree>
    <p:extLst>
      <p:ext uri="{BB962C8B-B14F-4D97-AF65-F5344CB8AC3E}">
        <p14:creationId xmlns:p14="http://schemas.microsoft.com/office/powerpoint/2010/main" val="111001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46A0ED-3747-7798-AD55-27B740FEC4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F89D1A-8C8C-0A14-98CA-6DEE86326F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712B16-3931-15B3-E947-63C706533E3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The framework assesses an ecosystems risk of collapse using five assessment criteria: changes in an ecosystem's distribution (POINT), changes to its abiotic, nonliving environment (POINT), changes to the characteristic biota that define the ecosystem itself (POINT). It also allows for ecosystem models to be incorporated into the risk assessment process (POINT). These changes are measured through time relative to the present day, and correlate with a risk outcome – on the right. </a:t>
            </a:r>
          </a:p>
        </p:txBody>
      </p:sp>
      <p:sp>
        <p:nvSpPr>
          <p:cNvPr id="4" name="Slide Number Placeholder 3">
            <a:extLst>
              <a:ext uri="{FF2B5EF4-FFF2-40B4-BE49-F238E27FC236}">
                <a16:creationId xmlns:a16="http://schemas.microsoft.com/office/drawing/2014/main" id="{A0C22420-F064-48E5-0128-43B8BA071D0F}"/>
              </a:ext>
            </a:extLst>
          </p:cNvPr>
          <p:cNvSpPr>
            <a:spLocks noGrp="1"/>
          </p:cNvSpPr>
          <p:nvPr>
            <p:ph type="sldNum" sz="quarter" idx="5"/>
          </p:nvPr>
        </p:nvSpPr>
        <p:spPr/>
        <p:txBody>
          <a:bodyPr/>
          <a:lstStyle/>
          <a:p>
            <a:fld id="{D8C78BC6-D83C-4477-968E-32EE88FB6F73}" type="slidenum">
              <a:rPr lang="en-AU" smtClean="0"/>
              <a:t>6</a:t>
            </a:fld>
            <a:endParaRPr lang="en-AU"/>
          </a:p>
        </p:txBody>
      </p:sp>
    </p:spTree>
    <p:extLst>
      <p:ext uri="{BB962C8B-B14F-4D97-AF65-F5344CB8AC3E}">
        <p14:creationId xmlns:p14="http://schemas.microsoft.com/office/powerpoint/2010/main" val="21324356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framework often relies on indicators to assess Criterions C and D. Indicators are surrogate measures of an ecosystem and communicate the condition of the entire ecosystem. For example: we might use shrub cover to work out whether a grassland is transitioning into a heathland. </a:t>
            </a:r>
          </a:p>
          <a:p>
            <a:r>
              <a:rPr lang="en-AU" dirty="0"/>
              <a:t>However, if our indicator data is patchy or unrepresentative, we may over or underestimate the true risk of collapse. We may also lack strong evidence to determine these collapse thresholds, themselves often arbitrary ‘best estimates’ from the little data that we have on hand. </a:t>
            </a:r>
          </a:p>
        </p:txBody>
      </p:sp>
      <p:sp>
        <p:nvSpPr>
          <p:cNvPr id="4" name="Slide Number Placeholder 3"/>
          <p:cNvSpPr>
            <a:spLocks noGrp="1"/>
          </p:cNvSpPr>
          <p:nvPr>
            <p:ph type="sldNum" sz="quarter" idx="5"/>
          </p:nvPr>
        </p:nvSpPr>
        <p:spPr/>
        <p:txBody>
          <a:bodyPr/>
          <a:lstStyle/>
          <a:p>
            <a:fld id="{D8C78BC6-D83C-4477-968E-32EE88FB6F73}" type="slidenum">
              <a:rPr lang="en-AU" smtClean="0"/>
              <a:t>7</a:t>
            </a:fld>
            <a:endParaRPr lang="en-AU"/>
          </a:p>
        </p:txBody>
      </p:sp>
    </p:spTree>
    <p:extLst>
      <p:ext uri="{BB962C8B-B14F-4D97-AF65-F5344CB8AC3E}">
        <p14:creationId xmlns:p14="http://schemas.microsoft.com/office/powerpoint/2010/main" val="2500276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55602E-B4BB-A2E2-6A6C-ABB21ACC74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0548EC-6AD6-2429-9AE1-FD68C5FF80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A766FB-511A-CCE3-517B-08865BD678AD}"/>
              </a:ext>
            </a:extLst>
          </p:cNvPr>
          <p:cNvSpPr>
            <a:spLocks noGrp="1"/>
          </p:cNvSpPr>
          <p:nvPr>
            <p:ph type="body" idx="1"/>
          </p:nvPr>
        </p:nvSpPr>
        <p:spPr/>
        <p:txBody>
          <a:bodyPr/>
          <a:lstStyle/>
          <a:p>
            <a:r>
              <a:rPr lang="en-AU" dirty="0"/>
              <a:t>For my first chapter, I wanted to find out how assessors are using indicators in RLE assessments. We have enormous bodies of literature testing, identifying and classifying indicators and I wondered whether this “academic” diversity was consistent with “real world” indicator use. </a:t>
            </a:r>
          </a:p>
        </p:txBody>
      </p:sp>
      <p:sp>
        <p:nvSpPr>
          <p:cNvPr id="4" name="Slide Number Placeholder 3">
            <a:extLst>
              <a:ext uri="{FF2B5EF4-FFF2-40B4-BE49-F238E27FC236}">
                <a16:creationId xmlns:a16="http://schemas.microsoft.com/office/drawing/2014/main" id="{0E2E59F5-6120-2A25-32B9-FD057431062E}"/>
              </a:ext>
            </a:extLst>
          </p:cNvPr>
          <p:cNvSpPr>
            <a:spLocks noGrp="1"/>
          </p:cNvSpPr>
          <p:nvPr>
            <p:ph type="sldNum" sz="quarter" idx="5"/>
          </p:nvPr>
        </p:nvSpPr>
        <p:spPr/>
        <p:txBody>
          <a:bodyPr/>
          <a:lstStyle/>
          <a:p>
            <a:fld id="{D8C78BC6-D83C-4477-968E-32EE88FB6F73}" type="slidenum">
              <a:rPr lang="en-AU" smtClean="0"/>
              <a:t>8</a:t>
            </a:fld>
            <a:endParaRPr lang="en-AU"/>
          </a:p>
        </p:txBody>
      </p:sp>
    </p:spTree>
    <p:extLst>
      <p:ext uri="{BB962C8B-B14F-4D97-AF65-F5344CB8AC3E}">
        <p14:creationId xmlns:p14="http://schemas.microsoft.com/office/powerpoint/2010/main" val="5709454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C2229D-CD40-03E1-2C9C-E76BDDEF9A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CE9DFF-DB59-814D-354B-8135AD110A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A3E40D-15C8-9D8D-8D46-E1E1440CA256}"/>
              </a:ext>
            </a:extLst>
          </p:cNvPr>
          <p:cNvSpPr>
            <a:spLocks noGrp="1"/>
          </p:cNvSpPr>
          <p:nvPr>
            <p:ph type="body" idx="1"/>
          </p:nvPr>
        </p:nvSpPr>
        <p:spPr/>
        <p:txBody>
          <a:bodyPr/>
          <a:lstStyle/>
          <a:p>
            <a:r>
              <a:rPr lang="en-AU" dirty="0"/>
              <a:t>Using 1300 published risk assessments of terrestrial ecosystems from around the world, I recorded what indicators are being used to assess the risk of collapse under Criteria C and Criteria D.</a:t>
            </a:r>
          </a:p>
        </p:txBody>
      </p:sp>
      <p:sp>
        <p:nvSpPr>
          <p:cNvPr id="4" name="Slide Number Placeholder 3">
            <a:extLst>
              <a:ext uri="{FF2B5EF4-FFF2-40B4-BE49-F238E27FC236}">
                <a16:creationId xmlns:a16="http://schemas.microsoft.com/office/drawing/2014/main" id="{6EB40E75-CBE2-5AB6-5854-BB0C3042A8D1}"/>
              </a:ext>
            </a:extLst>
          </p:cNvPr>
          <p:cNvSpPr>
            <a:spLocks noGrp="1"/>
          </p:cNvSpPr>
          <p:nvPr>
            <p:ph type="sldNum" sz="quarter" idx="5"/>
          </p:nvPr>
        </p:nvSpPr>
        <p:spPr/>
        <p:txBody>
          <a:bodyPr/>
          <a:lstStyle/>
          <a:p>
            <a:fld id="{D8C78BC6-D83C-4477-968E-32EE88FB6F73}" type="slidenum">
              <a:rPr lang="en-AU" smtClean="0"/>
              <a:t>9</a:t>
            </a:fld>
            <a:endParaRPr lang="en-AU"/>
          </a:p>
        </p:txBody>
      </p:sp>
    </p:spTree>
    <p:extLst>
      <p:ext uri="{BB962C8B-B14F-4D97-AF65-F5344CB8AC3E}">
        <p14:creationId xmlns:p14="http://schemas.microsoft.com/office/powerpoint/2010/main" val="26654194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D3BB6-30B2-50ED-74B1-AE97AE10EF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C34D565F-81FE-851F-0FA7-06CA002668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0045A35B-B7AC-2C9D-4FD9-1C14B88B3779}"/>
              </a:ext>
            </a:extLst>
          </p:cNvPr>
          <p:cNvSpPr>
            <a:spLocks noGrp="1"/>
          </p:cNvSpPr>
          <p:nvPr>
            <p:ph type="dt" sz="half" idx="10"/>
          </p:nvPr>
        </p:nvSpPr>
        <p:spPr/>
        <p:txBody>
          <a:bodyPr/>
          <a:lstStyle/>
          <a:p>
            <a:fld id="{D8D4645E-EB3E-4F09-BBF7-C90EED023B07}" type="datetimeFigureOut">
              <a:rPr lang="en-AU" smtClean="0"/>
              <a:t>25/11/2025</a:t>
            </a:fld>
            <a:endParaRPr lang="en-AU"/>
          </a:p>
        </p:txBody>
      </p:sp>
      <p:sp>
        <p:nvSpPr>
          <p:cNvPr id="5" name="Footer Placeholder 4">
            <a:extLst>
              <a:ext uri="{FF2B5EF4-FFF2-40B4-BE49-F238E27FC236}">
                <a16:creationId xmlns:a16="http://schemas.microsoft.com/office/drawing/2014/main" id="{F4C328B1-8748-9369-EC56-30D8CB9B80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AEFFD75-074D-A912-2F29-FCFDB79CA1F1}"/>
              </a:ext>
            </a:extLst>
          </p:cNvPr>
          <p:cNvSpPr>
            <a:spLocks noGrp="1"/>
          </p:cNvSpPr>
          <p:nvPr>
            <p:ph type="sldNum" sz="quarter" idx="12"/>
          </p:nvPr>
        </p:nvSpPr>
        <p:spPr/>
        <p:txBody>
          <a:bodyPr/>
          <a:lstStyle/>
          <a:p>
            <a:fld id="{3AA83626-7575-4A73-BEB6-2B0DBF1D8185}" type="slidenum">
              <a:rPr lang="en-AU" smtClean="0"/>
              <a:t>‹#›</a:t>
            </a:fld>
            <a:endParaRPr lang="en-AU"/>
          </a:p>
        </p:txBody>
      </p:sp>
    </p:spTree>
    <p:extLst>
      <p:ext uri="{BB962C8B-B14F-4D97-AF65-F5344CB8AC3E}">
        <p14:creationId xmlns:p14="http://schemas.microsoft.com/office/powerpoint/2010/main" val="3848184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7C74A-4C2B-E071-4DBE-534A65C1E131}"/>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BF5A64B-9CF9-47C0-E8C5-B0A300880E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7015C61-5C76-2FB0-BD19-A29550228D2E}"/>
              </a:ext>
            </a:extLst>
          </p:cNvPr>
          <p:cNvSpPr>
            <a:spLocks noGrp="1"/>
          </p:cNvSpPr>
          <p:nvPr>
            <p:ph type="dt" sz="half" idx="10"/>
          </p:nvPr>
        </p:nvSpPr>
        <p:spPr/>
        <p:txBody>
          <a:bodyPr/>
          <a:lstStyle/>
          <a:p>
            <a:fld id="{D8D4645E-EB3E-4F09-BBF7-C90EED023B07}" type="datetimeFigureOut">
              <a:rPr lang="en-AU" smtClean="0"/>
              <a:t>25/11/2025</a:t>
            </a:fld>
            <a:endParaRPr lang="en-AU"/>
          </a:p>
        </p:txBody>
      </p:sp>
      <p:sp>
        <p:nvSpPr>
          <p:cNvPr id="5" name="Footer Placeholder 4">
            <a:extLst>
              <a:ext uri="{FF2B5EF4-FFF2-40B4-BE49-F238E27FC236}">
                <a16:creationId xmlns:a16="http://schemas.microsoft.com/office/drawing/2014/main" id="{4FAC5E0A-94FE-E6CC-89A4-D3079A2CE06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A409A937-40DD-8228-CF64-3C9E0CDF84F0}"/>
              </a:ext>
            </a:extLst>
          </p:cNvPr>
          <p:cNvSpPr>
            <a:spLocks noGrp="1"/>
          </p:cNvSpPr>
          <p:nvPr>
            <p:ph type="sldNum" sz="quarter" idx="12"/>
          </p:nvPr>
        </p:nvSpPr>
        <p:spPr/>
        <p:txBody>
          <a:bodyPr/>
          <a:lstStyle/>
          <a:p>
            <a:fld id="{3AA83626-7575-4A73-BEB6-2B0DBF1D8185}" type="slidenum">
              <a:rPr lang="en-AU" smtClean="0"/>
              <a:t>‹#›</a:t>
            </a:fld>
            <a:endParaRPr lang="en-AU"/>
          </a:p>
        </p:txBody>
      </p:sp>
    </p:spTree>
    <p:extLst>
      <p:ext uri="{BB962C8B-B14F-4D97-AF65-F5344CB8AC3E}">
        <p14:creationId xmlns:p14="http://schemas.microsoft.com/office/powerpoint/2010/main" val="31231153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F5B5E47-8180-D3DB-FED5-D4B40A9E4ED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CC5D780-E4D8-452C-0179-86BAFD0AA47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87A6011-4E3F-14AB-1691-DFF32DD62236}"/>
              </a:ext>
            </a:extLst>
          </p:cNvPr>
          <p:cNvSpPr>
            <a:spLocks noGrp="1"/>
          </p:cNvSpPr>
          <p:nvPr>
            <p:ph type="dt" sz="half" idx="10"/>
          </p:nvPr>
        </p:nvSpPr>
        <p:spPr/>
        <p:txBody>
          <a:bodyPr/>
          <a:lstStyle/>
          <a:p>
            <a:fld id="{D8D4645E-EB3E-4F09-BBF7-C90EED023B07}" type="datetimeFigureOut">
              <a:rPr lang="en-AU" smtClean="0"/>
              <a:t>25/11/2025</a:t>
            </a:fld>
            <a:endParaRPr lang="en-AU"/>
          </a:p>
        </p:txBody>
      </p:sp>
      <p:sp>
        <p:nvSpPr>
          <p:cNvPr id="5" name="Footer Placeholder 4">
            <a:extLst>
              <a:ext uri="{FF2B5EF4-FFF2-40B4-BE49-F238E27FC236}">
                <a16:creationId xmlns:a16="http://schemas.microsoft.com/office/drawing/2014/main" id="{6C81F815-6F53-A55D-5CF1-E956C168073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7A63FB28-205B-F0DB-F448-21A2E25142E6}"/>
              </a:ext>
            </a:extLst>
          </p:cNvPr>
          <p:cNvSpPr>
            <a:spLocks noGrp="1"/>
          </p:cNvSpPr>
          <p:nvPr>
            <p:ph type="sldNum" sz="quarter" idx="12"/>
          </p:nvPr>
        </p:nvSpPr>
        <p:spPr/>
        <p:txBody>
          <a:bodyPr/>
          <a:lstStyle/>
          <a:p>
            <a:fld id="{3AA83626-7575-4A73-BEB6-2B0DBF1D8185}" type="slidenum">
              <a:rPr lang="en-AU" smtClean="0"/>
              <a:t>‹#›</a:t>
            </a:fld>
            <a:endParaRPr lang="en-AU"/>
          </a:p>
        </p:txBody>
      </p:sp>
    </p:spTree>
    <p:extLst>
      <p:ext uri="{BB962C8B-B14F-4D97-AF65-F5344CB8AC3E}">
        <p14:creationId xmlns:p14="http://schemas.microsoft.com/office/powerpoint/2010/main" val="41181554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9F766-1D6F-2D84-BB6A-A1C2584A7725}"/>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F1A427D-43F7-A1B8-2FEC-D0D6D58231A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8BA5231-84A5-4F6F-7674-21E07CA8A122}"/>
              </a:ext>
            </a:extLst>
          </p:cNvPr>
          <p:cNvSpPr>
            <a:spLocks noGrp="1"/>
          </p:cNvSpPr>
          <p:nvPr>
            <p:ph type="dt" sz="half" idx="10"/>
          </p:nvPr>
        </p:nvSpPr>
        <p:spPr/>
        <p:txBody>
          <a:bodyPr/>
          <a:lstStyle/>
          <a:p>
            <a:fld id="{D8D4645E-EB3E-4F09-BBF7-C90EED023B07}" type="datetimeFigureOut">
              <a:rPr lang="en-AU" smtClean="0"/>
              <a:t>25/11/2025</a:t>
            </a:fld>
            <a:endParaRPr lang="en-AU"/>
          </a:p>
        </p:txBody>
      </p:sp>
      <p:sp>
        <p:nvSpPr>
          <p:cNvPr id="5" name="Footer Placeholder 4">
            <a:extLst>
              <a:ext uri="{FF2B5EF4-FFF2-40B4-BE49-F238E27FC236}">
                <a16:creationId xmlns:a16="http://schemas.microsoft.com/office/drawing/2014/main" id="{A3248930-7541-B4C8-F8D0-B320B6FD644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82B6E3F-3E02-23AE-E5A2-2ED10DD4F306}"/>
              </a:ext>
            </a:extLst>
          </p:cNvPr>
          <p:cNvSpPr>
            <a:spLocks noGrp="1"/>
          </p:cNvSpPr>
          <p:nvPr>
            <p:ph type="sldNum" sz="quarter" idx="12"/>
          </p:nvPr>
        </p:nvSpPr>
        <p:spPr/>
        <p:txBody>
          <a:bodyPr/>
          <a:lstStyle/>
          <a:p>
            <a:fld id="{3AA83626-7575-4A73-BEB6-2B0DBF1D8185}" type="slidenum">
              <a:rPr lang="en-AU" smtClean="0"/>
              <a:t>‹#›</a:t>
            </a:fld>
            <a:endParaRPr lang="en-AU"/>
          </a:p>
        </p:txBody>
      </p:sp>
    </p:spTree>
    <p:extLst>
      <p:ext uri="{BB962C8B-B14F-4D97-AF65-F5344CB8AC3E}">
        <p14:creationId xmlns:p14="http://schemas.microsoft.com/office/powerpoint/2010/main" val="27511173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A8D4C-7836-09E8-6966-C7DA490DBA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6A2BD4F3-FCE6-08C6-0683-5119D0A374B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C3226C8-71B4-008D-0DC1-4B489DE85C33}"/>
              </a:ext>
            </a:extLst>
          </p:cNvPr>
          <p:cNvSpPr>
            <a:spLocks noGrp="1"/>
          </p:cNvSpPr>
          <p:nvPr>
            <p:ph type="dt" sz="half" idx="10"/>
          </p:nvPr>
        </p:nvSpPr>
        <p:spPr/>
        <p:txBody>
          <a:bodyPr/>
          <a:lstStyle/>
          <a:p>
            <a:fld id="{D8D4645E-EB3E-4F09-BBF7-C90EED023B07}" type="datetimeFigureOut">
              <a:rPr lang="en-AU" smtClean="0"/>
              <a:t>25/11/2025</a:t>
            </a:fld>
            <a:endParaRPr lang="en-AU"/>
          </a:p>
        </p:txBody>
      </p:sp>
      <p:sp>
        <p:nvSpPr>
          <p:cNvPr id="5" name="Footer Placeholder 4">
            <a:extLst>
              <a:ext uri="{FF2B5EF4-FFF2-40B4-BE49-F238E27FC236}">
                <a16:creationId xmlns:a16="http://schemas.microsoft.com/office/drawing/2014/main" id="{4761E322-D533-0623-FF8F-3A729D936D0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7068F0B9-CF91-3AC4-BBBF-C672F9EF85E1}"/>
              </a:ext>
            </a:extLst>
          </p:cNvPr>
          <p:cNvSpPr>
            <a:spLocks noGrp="1"/>
          </p:cNvSpPr>
          <p:nvPr>
            <p:ph type="sldNum" sz="quarter" idx="12"/>
          </p:nvPr>
        </p:nvSpPr>
        <p:spPr/>
        <p:txBody>
          <a:bodyPr/>
          <a:lstStyle/>
          <a:p>
            <a:fld id="{3AA83626-7575-4A73-BEB6-2B0DBF1D8185}" type="slidenum">
              <a:rPr lang="en-AU" smtClean="0"/>
              <a:t>‹#›</a:t>
            </a:fld>
            <a:endParaRPr lang="en-AU"/>
          </a:p>
        </p:txBody>
      </p:sp>
    </p:spTree>
    <p:extLst>
      <p:ext uri="{BB962C8B-B14F-4D97-AF65-F5344CB8AC3E}">
        <p14:creationId xmlns:p14="http://schemas.microsoft.com/office/powerpoint/2010/main" val="190097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7D009-384B-9C1D-DA95-5DD24983A89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90B4973A-014A-21BF-D82A-808A5A5012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9CF88955-5701-8E54-271E-0795B9F600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4D8BB85C-24EB-6546-7CED-3E847095715B}"/>
              </a:ext>
            </a:extLst>
          </p:cNvPr>
          <p:cNvSpPr>
            <a:spLocks noGrp="1"/>
          </p:cNvSpPr>
          <p:nvPr>
            <p:ph type="dt" sz="half" idx="10"/>
          </p:nvPr>
        </p:nvSpPr>
        <p:spPr/>
        <p:txBody>
          <a:bodyPr/>
          <a:lstStyle/>
          <a:p>
            <a:fld id="{D8D4645E-EB3E-4F09-BBF7-C90EED023B07}" type="datetimeFigureOut">
              <a:rPr lang="en-AU" smtClean="0"/>
              <a:t>25/11/2025</a:t>
            </a:fld>
            <a:endParaRPr lang="en-AU"/>
          </a:p>
        </p:txBody>
      </p:sp>
      <p:sp>
        <p:nvSpPr>
          <p:cNvPr id="6" name="Footer Placeholder 5">
            <a:extLst>
              <a:ext uri="{FF2B5EF4-FFF2-40B4-BE49-F238E27FC236}">
                <a16:creationId xmlns:a16="http://schemas.microsoft.com/office/drawing/2014/main" id="{6281677B-7965-D3B1-C7F3-999D8249D49A}"/>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81BEABAC-16D3-2B39-6662-30E6973650E2}"/>
              </a:ext>
            </a:extLst>
          </p:cNvPr>
          <p:cNvSpPr>
            <a:spLocks noGrp="1"/>
          </p:cNvSpPr>
          <p:nvPr>
            <p:ph type="sldNum" sz="quarter" idx="12"/>
          </p:nvPr>
        </p:nvSpPr>
        <p:spPr/>
        <p:txBody>
          <a:bodyPr/>
          <a:lstStyle/>
          <a:p>
            <a:fld id="{3AA83626-7575-4A73-BEB6-2B0DBF1D8185}" type="slidenum">
              <a:rPr lang="en-AU" smtClean="0"/>
              <a:t>‹#›</a:t>
            </a:fld>
            <a:endParaRPr lang="en-AU"/>
          </a:p>
        </p:txBody>
      </p:sp>
    </p:spTree>
    <p:extLst>
      <p:ext uri="{BB962C8B-B14F-4D97-AF65-F5344CB8AC3E}">
        <p14:creationId xmlns:p14="http://schemas.microsoft.com/office/powerpoint/2010/main" val="417711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F4D5E-396D-BAA0-1FC4-1C1112FE4117}"/>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0FB4D068-2874-9AA0-D193-3047BDAEBE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CB205B-66DE-CE5D-2784-64C32B0189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EB852D9D-8D6A-27C9-E541-874684CBD1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2859AB1-DA71-BEE2-1248-EA3BF85A30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4034860E-D47A-2A0B-21AB-257A566FA524}"/>
              </a:ext>
            </a:extLst>
          </p:cNvPr>
          <p:cNvSpPr>
            <a:spLocks noGrp="1"/>
          </p:cNvSpPr>
          <p:nvPr>
            <p:ph type="dt" sz="half" idx="10"/>
          </p:nvPr>
        </p:nvSpPr>
        <p:spPr/>
        <p:txBody>
          <a:bodyPr/>
          <a:lstStyle/>
          <a:p>
            <a:fld id="{D8D4645E-EB3E-4F09-BBF7-C90EED023B07}" type="datetimeFigureOut">
              <a:rPr lang="en-AU" smtClean="0"/>
              <a:t>25/11/2025</a:t>
            </a:fld>
            <a:endParaRPr lang="en-AU"/>
          </a:p>
        </p:txBody>
      </p:sp>
      <p:sp>
        <p:nvSpPr>
          <p:cNvPr id="8" name="Footer Placeholder 7">
            <a:extLst>
              <a:ext uri="{FF2B5EF4-FFF2-40B4-BE49-F238E27FC236}">
                <a16:creationId xmlns:a16="http://schemas.microsoft.com/office/drawing/2014/main" id="{82EB4CF4-0FB7-B43D-8722-94FAE112590F}"/>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DA7F1F8C-E3B1-F9DB-9DC3-7C82A204B9D0}"/>
              </a:ext>
            </a:extLst>
          </p:cNvPr>
          <p:cNvSpPr>
            <a:spLocks noGrp="1"/>
          </p:cNvSpPr>
          <p:nvPr>
            <p:ph type="sldNum" sz="quarter" idx="12"/>
          </p:nvPr>
        </p:nvSpPr>
        <p:spPr/>
        <p:txBody>
          <a:bodyPr/>
          <a:lstStyle/>
          <a:p>
            <a:fld id="{3AA83626-7575-4A73-BEB6-2B0DBF1D8185}" type="slidenum">
              <a:rPr lang="en-AU" smtClean="0"/>
              <a:t>‹#›</a:t>
            </a:fld>
            <a:endParaRPr lang="en-AU"/>
          </a:p>
        </p:txBody>
      </p:sp>
    </p:spTree>
    <p:extLst>
      <p:ext uri="{BB962C8B-B14F-4D97-AF65-F5344CB8AC3E}">
        <p14:creationId xmlns:p14="http://schemas.microsoft.com/office/powerpoint/2010/main" val="224491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96081-81DA-17F1-CF9D-509796103267}"/>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C69B94CF-F949-0B09-068D-ADCB53F6FFC0}"/>
              </a:ext>
            </a:extLst>
          </p:cNvPr>
          <p:cNvSpPr>
            <a:spLocks noGrp="1"/>
          </p:cNvSpPr>
          <p:nvPr>
            <p:ph type="dt" sz="half" idx="10"/>
          </p:nvPr>
        </p:nvSpPr>
        <p:spPr/>
        <p:txBody>
          <a:bodyPr/>
          <a:lstStyle/>
          <a:p>
            <a:fld id="{D8D4645E-EB3E-4F09-BBF7-C90EED023B07}" type="datetimeFigureOut">
              <a:rPr lang="en-AU" smtClean="0"/>
              <a:t>25/11/2025</a:t>
            </a:fld>
            <a:endParaRPr lang="en-AU"/>
          </a:p>
        </p:txBody>
      </p:sp>
      <p:sp>
        <p:nvSpPr>
          <p:cNvPr id="4" name="Footer Placeholder 3">
            <a:extLst>
              <a:ext uri="{FF2B5EF4-FFF2-40B4-BE49-F238E27FC236}">
                <a16:creationId xmlns:a16="http://schemas.microsoft.com/office/drawing/2014/main" id="{AA867F46-E5C3-AD40-EA19-DDCD4318050B}"/>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E0759B0A-4A0C-A4B4-8F13-CA4C794D5D2B}"/>
              </a:ext>
            </a:extLst>
          </p:cNvPr>
          <p:cNvSpPr>
            <a:spLocks noGrp="1"/>
          </p:cNvSpPr>
          <p:nvPr>
            <p:ph type="sldNum" sz="quarter" idx="12"/>
          </p:nvPr>
        </p:nvSpPr>
        <p:spPr/>
        <p:txBody>
          <a:bodyPr/>
          <a:lstStyle/>
          <a:p>
            <a:fld id="{3AA83626-7575-4A73-BEB6-2B0DBF1D8185}" type="slidenum">
              <a:rPr lang="en-AU" smtClean="0"/>
              <a:t>‹#›</a:t>
            </a:fld>
            <a:endParaRPr lang="en-AU"/>
          </a:p>
        </p:txBody>
      </p:sp>
    </p:spTree>
    <p:extLst>
      <p:ext uri="{BB962C8B-B14F-4D97-AF65-F5344CB8AC3E}">
        <p14:creationId xmlns:p14="http://schemas.microsoft.com/office/powerpoint/2010/main" val="1158611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94B97C-BDFD-F994-F837-70E30E15793A}"/>
              </a:ext>
            </a:extLst>
          </p:cNvPr>
          <p:cNvSpPr>
            <a:spLocks noGrp="1"/>
          </p:cNvSpPr>
          <p:nvPr>
            <p:ph type="dt" sz="half" idx="10"/>
          </p:nvPr>
        </p:nvSpPr>
        <p:spPr/>
        <p:txBody>
          <a:bodyPr/>
          <a:lstStyle/>
          <a:p>
            <a:fld id="{D8D4645E-EB3E-4F09-BBF7-C90EED023B07}" type="datetimeFigureOut">
              <a:rPr lang="en-AU" smtClean="0"/>
              <a:t>25/11/2025</a:t>
            </a:fld>
            <a:endParaRPr lang="en-AU"/>
          </a:p>
        </p:txBody>
      </p:sp>
      <p:sp>
        <p:nvSpPr>
          <p:cNvPr id="3" name="Footer Placeholder 2">
            <a:extLst>
              <a:ext uri="{FF2B5EF4-FFF2-40B4-BE49-F238E27FC236}">
                <a16:creationId xmlns:a16="http://schemas.microsoft.com/office/drawing/2014/main" id="{A0EB488E-383A-F373-1784-1DCA12625015}"/>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89665D89-13B7-3CE8-D1CD-06B084A7CDC1}"/>
              </a:ext>
            </a:extLst>
          </p:cNvPr>
          <p:cNvSpPr>
            <a:spLocks noGrp="1"/>
          </p:cNvSpPr>
          <p:nvPr>
            <p:ph type="sldNum" sz="quarter" idx="12"/>
          </p:nvPr>
        </p:nvSpPr>
        <p:spPr/>
        <p:txBody>
          <a:bodyPr/>
          <a:lstStyle/>
          <a:p>
            <a:fld id="{3AA83626-7575-4A73-BEB6-2B0DBF1D8185}" type="slidenum">
              <a:rPr lang="en-AU" smtClean="0"/>
              <a:t>‹#›</a:t>
            </a:fld>
            <a:endParaRPr lang="en-AU"/>
          </a:p>
        </p:txBody>
      </p:sp>
    </p:spTree>
    <p:extLst>
      <p:ext uri="{BB962C8B-B14F-4D97-AF65-F5344CB8AC3E}">
        <p14:creationId xmlns:p14="http://schemas.microsoft.com/office/powerpoint/2010/main" val="3702848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F15BD-DAA6-8C86-BFD5-DB1FFFE452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FF75BF98-C974-4634-F09A-E187FDCF06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CE07B99A-895B-6814-9F37-64CF3621CC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ABF190-5F26-5B0F-281B-56B9F31F5128}"/>
              </a:ext>
            </a:extLst>
          </p:cNvPr>
          <p:cNvSpPr>
            <a:spLocks noGrp="1"/>
          </p:cNvSpPr>
          <p:nvPr>
            <p:ph type="dt" sz="half" idx="10"/>
          </p:nvPr>
        </p:nvSpPr>
        <p:spPr/>
        <p:txBody>
          <a:bodyPr/>
          <a:lstStyle/>
          <a:p>
            <a:fld id="{D8D4645E-EB3E-4F09-BBF7-C90EED023B07}" type="datetimeFigureOut">
              <a:rPr lang="en-AU" smtClean="0"/>
              <a:t>25/11/2025</a:t>
            </a:fld>
            <a:endParaRPr lang="en-AU"/>
          </a:p>
        </p:txBody>
      </p:sp>
      <p:sp>
        <p:nvSpPr>
          <p:cNvPr id="6" name="Footer Placeholder 5">
            <a:extLst>
              <a:ext uri="{FF2B5EF4-FFF2-40B4-BE49-F238E27FC236}">
                <a16:creationId xmlns:a16="http://schemas.microsoft.com/office/drawing/2014/main" id="{03C937CC-2A02-FB2C-C2C3-88D90183BCC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270965B-CDFA-3AD3-AAFC-E3784E4CB296}"/>
              </a:ext>
            </a:extLst>
          </p:cNvPr>
          <p:cNvSpPr>
            <a:spLocks noGrp="1"/>
          </p:cNvSpPr>
          <p:nvPr>
            <p:ph type="sldNum" sz="quarter" idx="12"/>
          </p:nvPr>
        </p:nvSpPr>
        <p:spPr/>
        <p:txBody>
          <a:bodyPr/>
          <a:lstStyle/>
          <a:p>
            <a:fld id="{3AA83626-7575-4A73-BEB6-2B0DBF1D8185}" type="slidenum">
              <a:rPr lang="en-AU" smtClean="0"/>
              <a:t>‹#›</a:t>
            </a:fld>
            <a:endParaRPr lang="en-AU"/>
          </a:p>
        </p:txBody>
      </p:sp>
    </p:spTree>
    <p:extLst>
      <p:ext uri="{BB962C8B-B14F-4D97-AF65-F5344CB8AC3E}">
        <p14:creationId xmlns:p14="http://schemas.microsoft.com/office/powerpoint/2010/main" val="2584942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8B923-C287-A325-3E5F-43A41C2EF0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39C9AA6B-F061-98CA-1765-6E71D9DF9D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9B00E81D-57DC-4C0E-357B-745E25F862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D2EB34-B16C-6FBC-5318-D569937CCA4B}"/>
              </a:ext>
            </a:extLst>
          </p:cNvPr>
          <p:cNvSpPr>
            <a:spLocks noGrp="1"/>
          </p:cNvSpPr>
          <p:nvPr>
            <p:ph type="dt" sz="half" idx="10"/>
          </p:nvPr>
        </p:nvSpPr>
        <p:spPr/>
        <p:txBody>
          <a:bodyPr/>
          <a:lstStyle/>
          <a:p>
            <a:fld id="{D8D4645E-EB3E-4F09-BBF7-C90EED023B07}" type="datetimeFigureOut">
              <a:rPr lang="en-AU" smtClean="0"/>
              <a:t>25/11/2025</a:t>
            </a:fld>
            <a:endParaRPr lang="en-AU"/>
          </a:p>
        </p:txBody>
      </p:sp>
      <p:sp>
        <p:nvSpPr>
          <p:cNvPr id="6" name="Footer Placeholder 5">
            <a:extLst>
              <a:ext uri="{FF2B5EF4-FFF2-40B4-BE49-F238E27FC236}">
                <a16:creationId xmlns:a16="http://schemas.microsoft.com/office/drawing/2014/main" id="{9EDB8C96-79E3-493C-CF5B-A14FF84E806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43AC922-077D-3D04-C016-4E95A810C03E}"/>
              </a:ext>
            </a:extLst>
          </p:cNvPr>
          <p:cNvSpPr>
            <a:spLocks noGrp="1"/>
          </p:cNvSpPr>
          <p:nvPr>
            <p:ph type="sldNum" sz="quarter" idx="12"/>
          </p:nvPr>
        </p:nvSpPr>
        <p:spPr/>
        <p:txBody>
          <a:bodyPr/>
          <a:lstStyle/>
          <a:p>
            <a:fld id="{3AA83626-7575-4A73-BEB6-2B0DBF1D8185}" type="slidenum">
              <a:rPr lang="en-AU" smtClean="0"/>
              <a:t>‹#›</a:t>
            </a:fld>
            <a:endParaRPr lang="en-AU"/>
          </a:p>
        </p:txBody>
      </p:sp>
    </p:spTree>
    <p:extLst>
      <p:ext uri="{BB962C8B-B14F-4D97-AF65-F5344CB8AC3E}">
        <p14:creationId xmlns:p14="http://schemas.microsoft.com/office/powerpoint/2010/main" val="3966118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CD91BD-AB2F-9A3F-7F0F-4EDFB360BB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38C9147-42F6-52B2-28E6-40CF900925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2EFE208-496F-8C5D-B1C1-D483E44F01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8D4645E-EB3E-4F09-BBF7-C90EED023B07}" type="datetimeFigureOut">
              <a:rPr lang="en-AU" smtClean="0"/>
              <a:t>25/11/2025</a:t>
            </a:fld>
            <a:endParaRPr lang="en-AU"/>
          </a:p>
        </p:txBody>
      </p:sp>
      <p:sp>
        <p:nvSpPr>
          <p:cNvPr id="5" name="Footer Placeholder 4">
            <a:extLst>
              <a:ext uri="{FF2B5EF4-FFF2-40B4-BE49-F238E27FC236}">
                <a16:creationId xmlns:a16="http://schemas.microsoft.com/office/drawing/2014/main" id="{35E330EE-0A1F-0B1C-335F-1A67773425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903F3775-9678-1260-BFC0-494C897D2A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AA83626-7575-4A73-BEB6-2B0DBF1D8185}" type="slidenum">
              <a:rPr lang="en-AU" smtClean="0"/>
              <a:t>‹#›</a:t>
            </a:fld>
            <a:endParaRPr lang="en-AU"/>
          </a:p>
        </p:txBody>
      </p:sp>
    </p:spTree>
    <p:extLst>
      <p:ext uri="{BB962C8B-B14F-4D97-AF65-F5344CB8AC3E}">
        <p14:creationId xmlns:p14="http://schemas.microsoft.com/office/powerpoint/2010/main" val="3025660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mailto:clare.vernon.research@gmail.com" TargetMode="External"/><Relationship Id="rId7"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33.png"/><Relationship Id="rId4" Type="http://schemas.openxmlformats.org/officeDocument/2006/relationships/hyperlink" Target="mailto:cmvernon@deakin.edu.au"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1.jpe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34BCE-FF0A-6168-A633-987C2F1D7C40}"/>
              </a:ext>
            </a:extLst>
          </p:cNvPr>
          <p:cNvSpPr>
            <a:spLocks noGrp="1"/>
          </p:cNvSpPr>
          <p:nvPr>
            <p:ph type="ctrTitle"/>
          </p:nvPr>
        </p:nvSpPr>
        <p:spPr>
          <a:xfrm>
            <a:off x="1610498" y="1584325"/>
            <a:ext cx="9144000" cy="2387600"/>
          </a:xfrm>
        </p:spPr>
        <p:txBody>
          <a:bodyPr>
            <a:normAutofit fontScale="90000"/>
          </a:bodyPr>
          <a:lstStyle/>
          <a:p>
            <a:r>
              <a:rPr lang="en-US" dirty="0"/>
              <a:t>Understanding indicator selection and assessment in terrestrial and alpine Australian ecosystems</a:t>
            </a:r>
            <a:endParaRPr lang="en-AU" dirty="0"/>
          </a:p>
        </p:txBody>
      </p:sp>
      <p:sp>
        <p:nvSpPr>
          <p:cNvPr id="3" name="Subtitle 2">
            <a:extLst>
              <a:ext uri="{FF2B5EF4-FFF2-40B4-BE49-F238E27FC236}">
                <a16:creationId xmlns:a16="http://schemas.microsoft.com/office/drawing/2014/main" id="{BAB15ED8-C029-2AC7-47AB-054E81BF2DF6}"/>
              </a:ext>
            </a:extLst>
          </p:cNvPr>
          <p:cNvSpPr>
            <a:spLocks noGrp="1"/>
          </p:cNvSpPr>
          <p:nvPr>
            <p:ph type="subTitle" idx="1"/>
          </p:nvPr>
        </p:nvSpPr>
        <p:spPr>
          <a:xfrm>
            <a:off x="1610498" y="4079875"/>
            <a:ext cx="9144000" cy="2073790"/>
          </a:xfrm>
        </p:spPr>
        <p:txBody>
          <a:bodyPr>
            <a:normAutofit fontScale="92500" lnSpcReduction="10000"/>
          </a:bodyPr>
          <a:lstStyle/>
          <a:p>
            <a:r>
              <a:rPr lang="en-US" i="1" dirty="0"/>
              <a:t>Presenting my PhD thesis “Measuring Change in Terrestrial Mountain Ecosystems”</a:t>
            </a:r>
          </a:p>
          <a:p>
            <a:endParaRPr lang="en-US" dirty="0"/>
          </a:p>
          <a:p>
            <a:r>
              <a:rPr lang="en-US" b="1" dirty="0"/>
              <a:t>Clare Vernon</a:t>
            </a:r>
            <a:br>
              <a:rPr lang="en-US" dirty="0"/>
            </a:br>
            <a:r>
              <a:rPr lang="en-US" b="1" dirty="0"/>
              <a:t>Deakin University, Melbourne</a:t>
            </a:r>
            <a:br>
              <a:rPr lang="en-AU" dirty="0"/>
            </a:br>
            <a:r>
              <a:rPr lang="en-AU" dirty="0"/>
              <a:t>clare.vernon.research@gmail.com</a:t>
            </a:r>
            <a:endParaRPr lang="en-US" dirty="0"/>
          </a:p>
        </p:txBody>
      </p:sp>
      <p:pic>
        <p:nvPicPr>
          <p:cNvPr id="4" name="Picture 3">
            <a:extLst>
              <a:ext uri="{FF2B5EF4-FFF2-40B4-BE49-F238E27FC236}">
                <a16:creationId xmlns:a16="http://schemas.microsoft.com/office/drawing/2014/main" id="{0E63873C-1784-59E6-4C1B-72CDC29D268C}"/>
              </a:ext>
            </a:extLst>
          </p:cNvPr>
          <p:cNvPicPr>
            <a:picLocks noChangeAspect="1"/>
          </p:cNvPicPr>
          <p:nvPr/>
        </p:nvPicPr>
        <p:blipFill>
          <a:blip r:embed="rId3"/>
          <a:stretch>
            <a:fillRect/>
          </a:stretch>
        </p:blipFill>
        <p:spPr>
          <a:xfrm>
            <a:off x="358311" y="5548440"/>
            <a:ext cx="1079191" cy="1078148"/>
          </a:xfrm>
          <a:prstGeom prst="rect">
            <a:avLst/>
          </a:prstGeom>
        </p:spPr>
      </p:pic>
      <p:pic>
        <p:nvPicPr>
          <p:cNvPr id="5" name="Picture 4">
            <a:extLst>
              <a:ext uri="{FF2B5EF4-FFF2-40B4-BE49-F238E27FC236}">
                <a16:creationId xmlns:a16="http://schemas.microsoft.com/office/drawing/2014/main" id="{A349D666-F361-8166-33B7-AA530E6F20E3}"/>
              </a:ext>
            </a:extLst>
          </p:cNvPr>
          <p:cNvPicPr>
            <a:picLocks noChangeAspect="1"/>
          </p:cNvPicPr>
          <p:nvPr/>
        </p:nvPicPr>
        <p:blipFill>
          <a:blip r:embed="rId4"/>
          <a:stretch>
            <a:fillRect/>
          </a:stretch>
        </p:blipFill>
        <p:spPr>
          <a:xfrm>
            <a:off x="1610498" y="5489839"/>
            <a:ext cx="1079192" cy="1136749"/>
          </a:xfrm>
          <a:prstGeom prst="rect">
            <a:avLst/>
          </a:prstGeom>
        </p:spPr>
      </p:pic>
      <p:pic>
        <p:nvPicPr>
          <p:cNvPr id="6" name="Picture 5">
            <a:extLst>
              <a:ext uri="{FF2B5EF4-FFF2-40B4-BE49-F238E27FC236}">
                <a16:creationId xmlns:a16="http://schemas.microsoft.com/office/drawing/2014/main" id="{4853211E-1103-6D6E-1983-CF3B0FB5C069}"/>
              </a:ext>
            </a:extLst>
          </p:cNvPr>
          <p:cNvPicPr>
            <a:picLocks noChangeAspect="1"/>
          </p:cNvPicPr>
          <p:nvPr/>
        </p:nvPicPr>
        <p:blipFill>
          <a:blip r:embed="rId5"/>
          <a:stretch>
            <a:fillRect/>
          </a:stretch>
        </p:blipFill>
        <p:spPr>
          <a:xfrm>
            <a:off x="8648177" y="5565528"/>
            <a:ext cx="3543823" cy="1043972"/>
          </a:xfrm>
          <a:prstGeom prst="rect">
            <a:avLst/>
          </a:prstGeom>
        </p:spPr>
      </p:pic>
    </p:spTree>
    <p:extLst>
      <p:ext uri="{BB962C8B-B14F-4D97-AF65-F5344CB8AC3E}">
        <p14:creationId xmlns:p14="http://schemas.microsoft.com/office/powerpoint/2010/main" val="3015893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470631-133B-1786-AA88-04D6A206DE97}"/>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B735C8-24C7-82C5-A18D-16D3BF94EA93}"/>
              </a:ext>
            </a:extLst>
          </p:cNvPr>
          <p:cNvSpPr>
            <a:spLocks noGrp="1"/>
          </p:cNvSpPr>
          <p:nvPr>
            <p:ph idx="1"/>
          </p:nvPr>
        </p:nvSpPr>
        <p:spPr>
          <a:xfrm>
            <a:off x="1176981" y="691100"/>
            <a:ext cx="9838037" cy="4351338"/>
          </a:xfrm>
        </p:spPr>
        <p:txBody>
          <a:bodyPr>
            <a:normAutofit/>
          </a:bodyPr>
          <a:lstStyle/>
          <a:p>
            <a:r>
              <a:rPr lang="en-AU" sz="3200" dirty="0"/>
              <a:t>Just over half of all risk assessments assess abiotic (Criterion C) and biotic (Criterion D) decline criteria.</a:t>
            </a:r>
          </a:p>
          <a:p>
            <a:r>
              <a:rPr lang="en-AU" sz="3200" dirty="0"/>
              <a:t>Biotic indicators more often report a higher risk outcome. </a:t>
            </a:r>
          </a:p>
        </p:txBody>
      </p:sp>
      <p:pic>
        <p:nvPicPr>
          <p:cNvPr id="5" name="Picture 4">
            <a:extLst>
              <a:ext uri="{FF2B5EF4-FFF2-40B4-BE49-F238E27FC236}">
                <a16:creationId xmlns:a16="http://schemas.microsoft.com/office/drawing/2014/main" id="{5C436400-8840-C83E-14DD-C21DF0771AAA}"/>
              </a:ext>
            </a:extLst>
          </p:cNvPr>
          <p:cNvPicPr>
            <a:picLocks noChangeAspect="1"/>
          </p:cNvPicPr>
          <p:nvPr/>
        </p:nvPicPr>
        <p:blipFill>
          <a:blip r:embed="rId3"/>
          <a:srcRect l="4084" b="-7239"/>
          <a:stretch>
            <a:fillRect/>
          </a:stretch>
        </p:blipFill>
        <p:spPr>
          <a:xfrm>
            <a:off x="640491" y="3096375"/>
            <a:ext cx="11353800" cy="3761625"/>
          </a:xfrm>
          <a:prstGeom prst="rect">
            <a:avLst/>
          </a:prstGeom>
        </p:spPr>
      </p:pic>
      <p:sp>
        <p:nvSpPr>
          <p:cNvPr id="4" name="Rectangle 3">
            <a:extLst>
              <a:ext uri="{FF2B5EF4-FFF2-40B4-BE49-F238E27FC236}">
                <a16:creationId xmlns:a16="http://schemas.microsoft.com/office/drawing/2014/main" id="{79A414B6-7C9D-C264-FB50-2055B8153F61}"/>
              </a:ext>
            </a:extLst>
          </p:cNvPr>
          <p:cNvSpPr/>
          <p:nvPr/>
        </p:nvSpPr>
        <p:spPr>
          <a:xfrm>
            <a:off x="506628" y="3682315"/>
            <a:ext cx="11108724" cy="1075038"/>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extBox 1">
            <a:extLst>
              <a:ext uri="{FF2B5EF4-FFF2-40B4-BE49-F238E27FC236}">
                <a16:creationId xmlns:a16="http://schemas.microsoft.com/office/drawing/2014/main" id="{7217D8D4-5242-5755-C07A-81AF91AC38A5}"/>
              </a:ext>
            </a:extLst>
          </p:cNvPr>
          <p:cNvSpPr txBox="1"/>
          <p:nvPr/>
        </p:nvSpPr>
        <p:spPr>
          <a:xfrm rot="16200000">
            <a:off x="-721577" y="4572687"/>
            <a:ext cx="2067867" cy="369332"/>
          </a:xfrm>
          <a:prstGeom prst="rect">
            <a:avLst/>
          </a:prstGeom>
          <a:noFill/>
        </p:spPr>
        <p:txBody>
          <a:bodyPr wrap="square" rtlCol="0">
            <a:spAutoFit/>
          </a:bodyPr>
          <a:lstStyle/>
          <a:p>
            <a:r>
              <a:rPr lang="en-AU" b="1" dirty="0"/>
              <a:t>Indicator type</a:t>
            </a:r>
          </a:p>
        </p:txBody>
      </p:sp>
      <p:sp>
        <p:nvSpPr>
          <p:cNvPr id="6" name="TextBox 5">
            <a:extLst>
              <a:ext uri="{FF2B5EF4-FFF2-40B4-BE49-F238E27FC236}">
                <a16:creationId xmlns:a16="http://schemas.microsoft.com/office/drawing/2014/main" id="{D95F4EBB-E2E7-D2C6-279B-95CDDE9EC3CD}"/>
              </a:ext>
            </a:extLst>
          </p:cNvPr>
          <p:cNvSpPr txBox="1"/>
          <p:nvPr/>
        </p:nvSpPr>
        <p:spPr>
          <a:xfrm>
            <a:off x="6651023" y="6446545"/>
            <a:ext cx="2067867" cy="369332"/>
          </a:xfrm>
          <a:prstGeom prst="rect">
            <a:avLst/>
          </a:prstGeom>
          <a:solidFill>
            <a:schemeClr val="bg1"/>
          </a:solidFill>
        </p:spPr>
        <p:txBody>
          <a:bodyPr wrap="square" rtlCol="0">
            <a:spAutoFit/>
          </a:bodyPr>
          <a:lstStyle/>
          <a:p>
            <a:r>
              <a:rPr lang="en-AU" b="1" dirty="0"/>
              <a:t>Proportion</a:t>
            </a:r>
          </a:p>
        </p:txBody>
      </p:sp>
    </p:spTree>
    <p:extLst>
      <p:ext uri="{BB962C8B-B14F-4D97-AF65-F5344CB8AC3E}">
        <p14:creationId xmlns:p14="http://schemas.microsoft.com/office/powerpoint/2010/main" val="1355385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11FCC2-5DCB-6C0B-AFDF-180AAFBA9F5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692"/>
          <a:stretch>
            <a:fillRect/>
          </a:stretch>
        </p:blipFill>
        <p:spPr bwMode="auto">
          <a:xfrm>
            <a:off x="2367682" y="172995"/>
            <a:ext cx="8239469" cy="6339016"/>
          </a:xfrm>
          <a:prstGeom prst="rect">
            <a:avLst/>
          </a:prstGeom>
          <a:noFill/>
          <a:ln>
            <a:noFill/>
          </a:ln>
          <a:extLst>
            <a:ext uri="{53640926-AAD7-44D8-BBD7-CCE9431645EC}">
              <a14:shadowObscured xmlns:a14="http://schemas.microsoft.com/office/drawing/2010/main"/>
            </a:ext>
          </a:extLst>
        </p:spPr>
      </p:pic>
      <p:sp>
        <p:nvSpPr>
          <p:cNvPr id="7" name="Rectangle 6">
            <a:extLst>
              <a:ext uri="{FF2B5EF4-FFF2-40B4-BE49-F238E27FC236}">
                <a16:creationId xmlns:a16="http://schemas.microsoft.com/office/drawing/2014/main" id="{B3559A6A-72E4-20D1-970E-13F8F056B9EA}"/>
              </a:ext>
            </a:extLst>
          </p:cNvPr>
          <p:cNvSpPr/>
          <p:nvPr/>
        </p:nvSpPr>
        <p:spPr>
          <a:xfrm>
            <a:off x="3138617" y="1680520"/>
            <a:ext cx="5745892" cy="42013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B1C75F83-105D-6A42-D832-A705B28C0757}"/>
              </a:ext>
            </a:extLst>
          </p:cNvPr>
          <p:cNvSpPr/>
          <p:nvPr/>
        </p:nvSpPr>
        <p:spPr>
          <a:xfrm>
            <a:off x="7475837" y="383060"/>
            <a:ext cx="827903" cy="612895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065C0B06-6B6E-98BB-C5F5-E276C5BEEB30}"/>
              </a:ext>
            </a:extLst>
          </p:cNvPr>
          <p:cNvSpPr txBox="1"/>
          <p:nvPr/>
        </p:nvSpPr>
        <p:spPr>
          <a:xfrm>
            <a:off x="237186" y="1475086"/>
            <a:ext cx="2320662" cy="830997"/>
          </a:xfrm>
          <a:prstGeom prst="rect">
            <a:avLst/>
          </a:prstGeom>
          <a:noFill/>
        </p:spPr>
        <p:txBody>
          <a:bodyPr wrap="square" rtlCol="0">
            <a:spAutoFit/>
          </a:bodyPr>
          <a:lstStyle/>
          <a:p>
            <a:r>
              <a:rPr lang="en-AU" sz="2400" b="1" dirty="0">
                <a:solidFill>
                  <a:srgbClr val="FF0000"/>
                </a:solidFill>
              </a:rPr>
              <a:t>Precipitation</a:t>
            </a:r>
          </a:p>
          <a:p>
            <a:r>
              <a:rPr lang="en-AU" sz="2400" b="1" dirty="0">
                <a:solidFill>
                  <a:srgbClr val="FF0000"/>
                </a:solidFill>
              </a:rPr>
              <a:t>Substrate</a:t>
            </a:r>
          </a:p>
        </p:txBody>
      </p:sp>
      <p:cxnSp>
        <p:nvCxnSpPr>
          <p:cNvPr id="12" name="Straight Arrow Connector 11">
            <a:extLst>
              <a:ext uri="{FF2B5EF4-FFF2-40B4-BE49-F238E27FC236}">
                <a16:creationId xmlns:a16="http://schemas.microsoft.com/office/drawing/2014/main" id="{659FEDFC-0E01-D011-3CE9-AF963032F869}"/>
              </a:ext>
            </a:extLst>
          </p:cNvPr>
          <p:cNvCxnSpPr>
            <a:cxnSpLocks/>
          </p:cNvCxnSpPr>
          <p:nvPr/>
        </p:nvCxnSpPr>
        <p:spPr>
          <a:xfrm>
            <a:off x="2224216" y="1896762"/>
            <a:ext cx="1272746" cy="0"/>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CB8CD57D-977E-99B8-95E4-F679CD184BCA}"/>
              </a:ext>
            </a:extLst>
          </p:cNvPr>
          <p:cNvSpPr txBox="1"/>
          <p:nvPr/>
        </p:nvSpPr>
        <p:spPr>
          <a:xfrm>
            <a:off x="9157680" y="172995"/>
            <a:ext cx="2320662" cy="830997"/>
          </a:xfrm>
          <a:prstGeom prst="rect">
            <a:avLst/>
          </a:prstGeom>
          <a:noFill/>
        </p:spPr>
        <p:txBody>
          <a:bodyPr wrap="square" rtlCol="0">
            <a:spAutoFit/>
          </a:bodyPr>
          <a:lstStyle/>
          <a:p>
            <a:r>
              <a:rPr lang="en-AU" sz="2400" b="1" dirty="0">
                <a:solidFill>
                  <a:srgbClr val="FF0000"/>
                </a:solidFill>
              </a:rPr>
              <a:t>T6 Alpine ecosystems</a:t>
            </a:r>
          </a:p>
        </p:txBody>
      </p:sp>
      <p:cxnSp>
        <p:nvCxnSpPr>
          <p:cNvPr id="15" name="Straight Arrow Connector 14">
            <a:extLst>
              <a:ext uri="{FF2B5EF4-FFF2-40B4-BE49-F238E27FC236}">
                <a16:creationId xmlns:a16="http://schemas.microsoft.com/office/drawing/2014/main" id="{A1042AD0-0875-4945-57F7-58E9371130A6}"/>
              </a:ext>
            </a:extLst>
          </p:cNvPr>
          <p:cNvCxnSpPr>
            <a:cxnSpLocks/>
            <a:stCxn id="14" idx="1"/>
          </p:cNvCxnSpPr>
          <p:nvPr/>
        </p:nvCxnSpPr>
        <p:spPr>
          <a:xfrm flipH="1">
            <a:off x="8045978" y="588494"/>
            <a:ext cx="1111702" cy="415498"/>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9CBA23DD-A5E6-F426-0072-A793BA775652}"/>
              </a:ext>
            </a:extLst>
          </p:cNvPr>
          <p:cNvSpPr txBox="1"/>
          <p:nvPr/>
        </p:nvSpPr>
        <p:spPr>
          <a:xfrm>
            <a:off x="9438195" y="2619633"/>
            <a:ext cx="2320662" cy="1569660"/>
          </a:xfrm>
          <a:prstGeom prst="rect">
            <a:avLst/>
          </a:prstGeom>
          <a:noFill/>
        </p:spPr>
        <p:txBody>
          <a:bodyPr wrap="square" rtlCol="0">
            <a:spAutoFit/>
          </a:bodyPr>
          <a:lstStyle/>
          <a:p>
            <a:r>
              <a:rPr lang="en-AU" sz="2400" b="1" dirty="0">
                <a:solidFill>
                  <a:srgbClr val="FF0000"/>
                </a:solidFill>
              </a:rPr>
              <a:t>&gt; 150 instances of use (~ 25% of all indicators)</a:t>
            </a:r>
          </a:p>
        </p:txBody>
      </p:sp>
      <p:cxnSp>
        <p:nvCxnSpPr>
          <p:cNvPr id="3" name="Straight Arrow Connector 2">
            <a:extLst>
              <a:ext uri="{FF2B5EF4-FFF2-40B4-BE49-F238E27FC236}">
                <a16:creationId xmlns:a16="http://schemas.microsoft.com/office/drawing/2014/main" id="{EB5B2B4E-1EC6-835A-0790-E447290A0BEA}"/>
              </a:ext>
            </a:extLst>
          </p:cNvPr>
          <p:cNvCxnSpPr>
            <a:cxnSpLocks/>
          </p:cNvCxnSpPr>
          <p:nvPr/>
        </p:nvCxnSpPr>
        <p:spPr>
          <a:xfrm flipH="1" flipV="1">
            <a:off x="8045978" y="1890584"/>
            <a:ext cx="1301868" cy="1556951"/>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832544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F2867-CAAC-655E-F7F9-C20803070774}"/>
              </a:ext>
            </a:extLst>
          </p:cNvPr>
          <p:cNvSpPr>
            <a:spLocks noGrp="1"/>
          </p:cNvSpPr>
          <p:nvPr>
            <p:ph type="title"/>
          </p:nvPr>
        </p:nvSpPr>
        <p:spPr/>
        <p:txBody>
          <a:bodyPr/>
          <a:lstStyle/>
          <a:p>
            <a:r>
              <a:rPr lang="en-AU" dirty="0"/>
              <a:t>2. RLE assessment of two alpine ecosystems</a:t>
            </a:r>
          </a:p>
        </p:txBody>
      </p:sp>
      <p:sp>
        <p:nvSpPr>
          <p:cNvPr id="3" name="Content Placeholder 2">
            <a:extLst>
              <a:ext uri="{FF2B5EF4-FFF2-40B4-BE49-F238E27FC236}">
                <a16:creationId xmlns:a16="http://schemas.microsoft.com/office/drawing/2014/main" id="{AFCCB159-F202-8A32-8233-9E995CFAE6D1}"/>
              </a:ext>
            </a:extLst>
          </p:cNvPr>
          <p:cNvSpPr>
            <a:spLocks noGrp="1"/>
          </p:cNvSpPr>
          <p:nvPr>
            <p:ph idx="1"/>
          </p:nvPr>
        </p:nvSpPr>
        <p:spPr/>
        <p:txBody>
          <a:bodyPr/>
          <a:lstStyle/>
          <a:p>
            <a:pPr marL="0" indent="0">
              <a:buNone/>
            </a:pPr>
            <a:r>
              <a:rPr lang="en-AU" i="1" dirty="0"/>
              <a:t>Australian Alpine Open </a:t>
            </a:r>
            <a:br>
              <a:rPr lang="en-AU" i="1" dirty="0"/>
            </a:br>
            <a:r>
              <a:rPr lang="en-AU" i="1" dirty="0"/>
              <a:t>Grassy Heathland </a:t>
            </a:r>
            <a:br>
              <a:rPr lang="en-AU" i="1" dirty="0"/>
            </a:br>
            <a:r>
              <a:rPr lang="en-AU" i="1"/>
              <a:t>and Herbfield</a:t>
            </a:r>
            <a:endParaRPr lang="en-AU" b="1" dirty="0"/>
          </a:p>
          <a:p>
            <a:pPr marL="0" indent="0">
              <a:buNone/>
            </a:pPr>
            <a:endParaRPr lang="en-AU" dirty="0"/>
          </a:p>
          <a:p>
            <a:pPr marL="0" indent="0">
              <a:buNone/>
            </a:pPr>
            <a:endParaRPr lang="en-AU" dirty="0"/>
          </a:p>
          <a:p>
            <a:pPr marL="0" indent="0">
              <a:buNone/>
            </a:pPr>
            <a:r>
              <a:rPr lang="en-AU" i="1" dirty="0"/>
              <a:t>Australian  Alpine </a:t>
            </a:r>
            <a:br>
              <a:rPr lang="en-AU" i="1" dirty="0"/>
            </a:br>
            <a:r>
              <a:rPr lang="en-AU" i="1" dirty="0"/>
              <a:t>Closed Heathland </a:t>
            </a:r>
            <a:endParaRPr lang="en-AU" b="1" dirty="0"/>
          </a:p>
        </p:txBody>
      </p:sp>
      <p:pic>
        <p:nvPicPr>
          <p:cNvPr id="5" name="Picture 4">
            <a:extLst>
              <a:ext uri="{FF2B5EF4-FFF2-40B4-BE49-F238E27FC236}">
                <a16:creationId xmlns:a16="http://schemas.microsoft.com/office/drawing/2014/main" id="{250A9D15-E0EB-B036-1D6F-E6C0E695A5CE}"/>
              </a:ext>
            </a:extLst>
          </p:cNvPr>
          <p:cNvPicPr>
            <a:picLocks noChangeAspect="1"/>
          </p:cNvPicPr>
          <p:nvPr/>
        </p:nvPicPr>
        <p:blipFill>
          <a:blip r:embed="rId3"/>
          <a:stretch>
            <a:fillRect/>
          </a:stretch>
        </p:blipFill>
        <p:spPr>
          <a:xfrm>
            <a:off x="4756074" y="4255762"/>
            <a:ext cx="2375089" cy="1613697"/>
          </a:xfrm>
          <a:prstGeom prst="rect">
            <a:avLst/>
          </a:prstGeom>
        </p:spPr>
      </p:pic>
      <p:pic>
        <p:nvPicPr>
          <p:cNvPr id="7" name="Picture 6">
            <a:extLst>
              <a:ext uri="{FF2B5EF4-FFF2-40B4-BE49-F238E27FC236}">
                <a16:creationId xmlns:a16="http://schemas.microsoft.com/office/drawing/2014/main" id="{699B3F2C-8B9F-D5A1-BCF6-7CC26540F607}"/>
              </a:ext>
            </a:extLst>
          </p:cNvPr>
          <p:cNvPicPr>
            <a:picLocks noChangeAspect="1"/>
          </p:cNvPicPr>
          <p:nvPr/>
        </p:nvPicPr>
        <p:blipFill>
          <a:blip r:embed="rId4"/>
          <a:stretch>
            <a:fillRect/>
          </a:stretch>
        </p:blipFill>
        <p:spPr>
          <a:xfrm>
            <a:off x="4756074" y="1769170"/>
            <a:ext cx="2350793" cy="1918131"/>
          </a:xfrm>
          <a:prstGeom prst="rect">
            <a:avLst/>
          </a:prstGeom>
        </p:spPr>
      </p:pic>
      <p:pic>
        <p:nvPicPr>
          <p:cNvPr id="8" name="Picture 7">
            <a:extLst>
              <a:ext uri="{FF2B5EF4-FFF2-40B4-BE49-F238E27FC236}">
                <a16:creationId xmlns:a16="http://schemas.microsoft.com/office/drawing/2014/main" id="{AD908F02-C59A-EE28-6479-5813BA8D1DD5}"/>
              </a:ext>
            </a:extLst>
          </p:cNvPr>
          <p:cNvPicPr>
            <a:picLocks noChangeAspect="1"/>
          </p:cNvPicPr>
          <p:nvPr/>
        </p:nvPicPr>
        <p:blipFill>
          <a:blip r:embed="rId5"/>
          <a:stretch>
            <a:fillRect/>
          </a:stretch>
        </p:blipFill>
        <p:spPr>
          <a:xfrm>
            <a:off x="7214352" y="1532051"/>
            <a:ext cx="4538345" cy="2211705"/>
          </a:xfrm>
          <a:prstGeom prst="rect">
            <a:avLst/>
          </a:prstGeom>
        </p:spPr>
      </p:pic>
      <p:pic>
        <p:nvPicPr>
          <p:cNvPr id="9" name="Picture 8">
            <a:extLst>
              <a:ext uri="{FF2B5EF4-FFF2-40B4-BE49-F238E27FC236}">
                <a16:creationId xmlns:a16="http://schemas.microsoft.com/office/drawing/2014/main" id="{EB90FE28-46B5-529F-36D5-A29FB40DF6D5}"/>
              </a:ext>
            </a:extLst>
          </p:cNvPr>
          <p:cNvPicPr>
            <a:picLocks noChangeAspect="1"/>
          </p:cNvPicPr>
          <p:nvPr/>
        </p:nvPicPr>
        <p:blipFill>
          <a:blip r:embed="rId6"/>
          <a:stretch>
            <a:fillRect/>
          </a:stretch>
        </p:blipFill>
        <p:spPr>
          <a:xfrm>
            <a:off x="7718719" y="3993987"/>
            <a:ext cx="2556353" cy="2211705"/>
          </a:xfrm>
          <a:prstGeom prst="rect">
            <a:avLst/>
          </a:prstGeom>
        </p:spPr>
      </p:pic>
      <p:sp>
        <p:nvSpPr>
          <p:cNvPr id="10" name="TextBox 9">
            <a:extLst>
              <a:ext uri="{FF2B5EF4-FFF2-40B4-BE49-F238E27FC236}">
                <a16:creationId xmlns:a16="http://schemas.microsoft.com/office/drawing/2014/main" id="{7B307B8C-1D61-AF1D-D568-7AB9736C0018}"/>
              </a:ext>
            </a:extLst>
          </p:cNvPr>
          <p:cNvSpPr txBox="1"/>
          <p:nvPr/>
        </p:nvSpPr>
        <p:spPr>
          <a:xfrm>
            <a:off x="10097566" y="4776673"/>
            <a:ext cx="1902941" cy="646331"/>
          </a:xfrm>
          <a:prstGeom prst="rect">
            <a:avLst/>
          </a:prstGeom>
          <a:noFill/>
        </p:spPr>
        <p:txBody>
          <a:bodyPr wrap="square" rtlCol="0">
            <a:spAutoFit/>
          </a:bodyPr>
          <a:lstStyle/>
          <a:p>
            <a:r>
              <a:rPr lang="en-AU" b="1" dirty="0">
                <a:solidFill>
                  <a:srgbClr val="FF0000"/>
                </a:solidFill>
              </a:rPr>
              <a:t>Note: mainland only</a:t>
            </a:r>
          </a:p>
        </p:txBody>
      </p:sp>
    </p:spTree>
    <p:extLst>
      <p:ext uri="{BB962C8B-B14F-4D97-AF65-F5344CB8AC3E}">
        <p14:creationId xmlns:p14="http://schemas.microsoft.com/office/powerpoint/2010/main" val="2398424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CB882FC-A7B4-1ED4-3C60-53D93A1E04BF}"/>
              </a:ext>
            </a:extLst>
          </p:cNvPr>
          <p:cNvSpPr txBox="1"/>
          <p:nvPr/>
        </p:nvSpPr>
        <p:spPr>
          <a:xfrm>
            <a:off x="1258329" y="625729"/>
            <a:ext cx="9675342" cy="2246769"/>
          </a:xfrm>
          <a:prstGeom prst="rect">
            <a:avLst/>
          </a:prstGeom>
          <a:noFill/>
        </p:spPr>
        <p:txBody>
          <a:bodyPr wrap="square" rtlCol="0">
            <a:spAutoFit/>
          </a:bodyPr>
          <a:lstStyle/>
          <a:p>
            <a:r>
              <a:rPr lang="en-AU" sz="2800" b="1" dirty="0"/>
              <a:t>Criteria A – Distributional declines</a:t>
            </a:r>
          </a:p>
          <a:p>
            <a:endParaRPr lang="en-AU" sz="2800" b="1" dirty="0"/>
          </a:p>
          <a:p>
            <a:r>
              <a:rPr lang="en-AU" sz="2800" dirty="0"/>
              <a:t>Distributions have fluctuated through time but unlikely to have collapsed </a:t>
            </a:r>
            <a:r>
              <a:rPr lang="en-AU" sz="2800" dirty="0">
                <a:sym typeface="Wingdings" panose="05000000000000000000" pitchFamily="2" charset="2"/>
              </a:rPr>
              <a:t> </a:t>
            </a:r>
            <a:r>
              <a:rPr lang="en-AU" sz="2800" b="1" dirty="0">
                <a:solidFill>
                  <a:schemeClr val="accent3"/>
                </a:solidFill>
                <a:sym typeface="Wingdings" panose="05000000000000000000" pitchFamily="2" charset="2"/>
              </a:rPr>
              <a:t>Least Concern</a:t>
            </a:r>
          </a:p>
          <a:p>
            <a:endParaRPr lang="en-AU" sz="2800" b="1" dirty="0"/>
          </a:p>
        </p:txBody>
      </p:sp>
      <p:pic>
        <p:nvPicPr>
          <p:cNvPr id="12" name="Picture 11">
            <a:extLst>
              <a:ext uri="{FF2B5EF4-FFF2-40B4-BE49-F238E27FC236}">
                <a16:creationId xmlns:a16="http://schemas.microsoft.com/office/drawing/2014/main" id="{1C5DA7B5-FB81-DCD4-B598-24DF714F4AC1}"/>
              </a:ext>
            </a:extLst>
          </p:cNvPr>
          <p:cNvPicPr>
            <a:picLocks noChangeAspect="1"/>
          </p:cNvPicPr>
          <p:nvPr/>
        </p:nvPicPr>
        <p:blipFill>
          <a:blip r:embed="rId3"/>
          <a:stretch>
            <a:fillRect/>
          </a:stretch>
        </p:blipFill>
        <p:spPr>
          <a:xfrm>
            <a:off x="704335" y="2709325"/>
            <a:ext cx="7657069" cy="127617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3" name="TextBox 12">
            <a:extLst>
              <a:ext uri="{FF2B5EF4-FFF2-40B4-BE49-F238E27FC236}">
                <a16:creationId xmlns:a16="http://schemas.microsoft.com/office/drawing/2014/main" id="{9EDB00CF-F5EF-D06D-DAA6-F8E23CE68572}"/>
              </a:ext>
            </a:extLst>
          </p:cNvPr>
          <p:cNvSpPr txBox="1"/>
          <p:nvPr/>
        </p:nvSpPr>
        <p:spPr>
          <a:xfrm>
            <a:off x="704335" y="4115657"/>
            <a:ext cx="3385751" cy="646331"/>
          </a:xfrm>
          <a:prstGeom prst="rect">
            <a:avLst/>
          </a:prstGeom>
          <a:noFill/>
        </p:spPr>
        <p:txBody>
          <a:bodyPr wrap="square" rtlCol="0">
            <a:spAutoFit/>
          </a:bodyPr>
          <a:lstStyle/>
          <a:p>
            <a:r>
              <a:rPr lang="en-AU" dirty="0"/>
              <a:t>Liam Mannix in </a:t>
            </a:r>
            <a:r>
              <a:rPr lang="en-AU" i="1" dirty="0"/>
              <a:t>The Age</a:t>
            </a:r>
            <a:r>
              <a:rPr lang="en-AU" dirty="0"/>
              <a:t>, December 28, 2014 </a:t>
            </a:r>
            <a:endParaRPr lang="en-AU" i="1" dirty="0"/>
          </a:p>
        </p:txBody>
      </p:sp>
      <p:pic>
        <p:nvPicPr>
          <p:cNvPr id="15" name="Picture 14">
            <a:extLst>
              <a:ext uri="{FF2B5EF4-FFF2-40B4-BE49-F238E27FC236}">
                <a16:creationId xmlns:a16="http://schemas.microsoft.com/office/drawing/2014/main" id="{7039E8D9-CD04-39F1-C637-E39A0D3934CC}"/>
              </a:ext>
            </a:extLst>
          </p:cNvPr>
          <p:cNvPicPr>
            <a:picLocks noChangeAspect="1"/>
          </p:cNvPicPr>
          <p:nvPr/>
        </p:nvPicPr>
        <p:blipFill>
          <a:blip r:embed="rId4"/>
          <a:stretch>
            <a:fillRect/>
          </a:stretch>
        </p:blipFill>
        <p:spPr>
          <a:xfrm>
            <a:off x="5564577" y="4115657"/>
            <a:ext cx="6166186" cy="17204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 name="TextBox 15">
            <a:extLst>
              <a:ext uri="{FF2B5EF4-FFF2-40B4-BE49-F238E27FC236}">
                <a16:creationId xmlns:a16="http://schemas.microsoft.com/office/drawing/2014/main" id="{464C43A7-E186-14DA-C2B6-4615FB528EC7}"/>
              </a:ext>
            </a:extLst>
          </p:cNvPr>
          <p:cNvSpPr txBox="1"/>
          <p:nvPr/>
        </p:nvSpPr>
        <p:spPr>
          <a:xfrm>
            <a:off x="5428735" y="5946176"/>
            <a:ext cx="6396681" cy="646331"/>
          </a:xfrm>
          <a:prstGeom prst="rect">
            <a:avLst/>
          </a:prstGeom>
          <a:noFill/>
        </p:spPr>
        <p:txBody>
          <a:bodyPr wrap="square" rtlCol="0">
            <a:spAutoFit/>
          </a:bodyPr>
          <a:lstStyle/>
          <a:p>
            <a:r>
              <a:rPr lang="en-AU" dirty="0"/>
              <a:t>Pascal Scherrer and Catherine Pickering 2002 in </a:t>
            </a:r>
            <a:r>
              <a:rPr lang="en-AU" i="1" dirty="0"/>
              <a:t>Arctic, Antarctic and Alpine Research</a:t>
            </a:r>
            <a:endParaRPr lang="en-AU" dirty="0"/>
          </a:p>
        </p:txBody>
      </p:sp>
    </p:spTree>
    <p:extLst>
      <p:ext uri="{BB962C8B-B14F-4D97-AF65-F5344CB8AC3E}">
        <p14:creationId xmlns:p14="http://schemas.microsoft.com/office/powerpoint/2010/main" val="17804443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6F836E-D2FB-2639-14A6-1849C98ABEF6}"/>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2E2B0355-6E5D-7D53-A027-24491045FE48}"/>
              </a:ext>
            </a:extLst>
          </p:cNvPr>
          <p:cNvSpPr txBox="1"/>
          <p:nvPr/>
        </p:nvSpPr>
        <p:spPr>
          <a:xfrm>
            <a:off x="1258329" y="625729"/>
            <a:ext cx="9675342" cy="2246769"/>
          </a:xfrm>
          <a:prstGeom prst="rect">
            <a:avLst/>
          </a:prstGeom>
          <a:noFill/>
        </p:spPr>
        <p:txBody>
          <a:bodyPr wrap="square" rtlCol="0">
            <a:spAutoFit/>
          </a:bodyPr>
          <a:lstStyle/>
          <a:p>
            <a:r>
              <a:rPr lang="en-AU" sz="2800" b="1" dirty="0">
                <a:sym typeface="Wingdings" panose="05000000000000000000" pitchFamily="2" charset="2"/>
              </a:rPr>
              <a:t>Criteria B – Exposure to widespread threat (e.g., fire)</a:t>
            </a:r>
          </a:p>
          <a:p>
            <a:endParaRPr lang="en-AU" sz="2800" b="1" dirty="0">
              <a:sym typeface="Wingdings" panose="05000000000000000000" pitchFamily="2" charset="2"/>
            </a:endParaRPr>
          </a:p>
          <a:p>
            <a:r>
              <a:rPr lang="en-AU" sz="2800" dirty="0">
                <a:sym typeface="Wingdings" panose="05000000000000000000" pitchFamily="2" charset="2"/>
              </a:rPr>
              <a:t>Both ecosystems have naturally patchy nature  </a:t>
            </a:r>
            <a:r>
              <a:rPr lang="en-AU" sz="2800" b="1" dirty="0">
                <a:solidFill>
                  <a:schemeClr val="accent3"/>
                </a:solidFill>
                <a:sym typeface="Wingdings" panose="05000000000000000000" pitchFamily="2" charset="2"/>
              </a:rPr>
              <a:t>Least Concern</a:t>
            </a:r>
          </a:p>
          <a:p>
            <a:endParaRPr lang="en-AU" sz="2800" b="1" dirty="0"/>
          </a:p>
        </p:txBody>
      </p:sp>
      <p:pic>
        <p:nvPicPr>
          <p:cNvPr id="6" name="Picture 5">
            <a:extLst>
              <a:ext uri="{FF2B5EF4-FFF2-40B4-BE49-F238E27FC236}">
                <a16:creationId xmlns:a16="http://schemas.microsoft.com/office/drawing/2014/main" id="{5BD164F8-99D1-4FF9-BB33-0F3B1283BBE4}"/>
              </a:ext>
            </a:extLst>
          </p:cNvPr>
          <p:cNvPicPr>
            <a:picLocks noChangeAspect="1"/>
          </p:cNvPicPr>
          <p:nvPr/>
        </p:nvPicPr>
        <p:blipFill rotWithShape="1">
          <a:blip r:embed="rId3">
            <a:extLst>
              <a:ext uri="{28A0092B-C50C-407E-A947-70E740481C1C}">
                <a14:useLocalDpi xmlns:a14="http://schemas.microsoft.com/office/drawing/2010/main" val="0"/>
              </a:ext>
            </a:extLst>
          </a:blip>
          <a:srcRect l="2476" t="7563" r="969" b="11022"/>
          <a:stretch/>
        </p:blipFill>
        <p:spPr bwMode="auto">
          <a:xfrm>
            <a:off x="1717589" y="2792748"/>
            <a:ext cx="4378411" cy="3692098"/>
          </a:xfrm>
          <a:prstGeom prst="rect">
            <a:avLst/>
          </a:prstGeom>
          <a:ln>
            <a:noFill/>
          </a:ln>
          <a:extLst>
            <a:ext uri="{53640926-AAD7-44D8-BBD7-CCE9431645EC}">
              <a14:shadowObscured xmlns:a14="http://schemas.microsoft.com/office/drawing/2010/main"/>
            </a:ext>
          </a:extLst>
        </p:spPr>
      </p:pic>
      <p:pic>
        <p:nvPicPr>
          <p:cNvPr id="7" name="Picture 6" descr="A map of the united states&#10;&#10;Description automatically generated">
            <a:extLst>
              <a:ext uri="{FF2B5EF4-FFF2-40B4-BE49-F238E27FC236}">
                <a16:creationId xmlns:a16="http://schemas.microsoft.com/office/drawing/2014/main" id="{F53CB167-A7DB-7982-0C38-A2629F67B93C}"/>
              </a:ext>
            </a:extLst>
          </p:cNvPr>
          <p:cNvPicPr>
            <a:picLocks noChangeAspect="1"/>
          </p:cNvPicPr>
          <p:nvPr/>
        </p:nvPicPr>
        <p:blipFill rotWithShape="1">
          <a:blip r:embed="rId4">
            <a:extLst>
              <a:ext uri="{28A0092B-C50C-407E-A947-70E740481C1C}">
                <a14:useLocalDpi xmlns:a14="http://schemas.microsoft.com/office/drawing/2010/main" val="0"/>
              </a:ext>
            </a:extLst>
          </a:blip>
          <a:srcRect l="23529" r="22756"/>
          <a:stretch/>
        </p:blipFill>
        <p:spPr bwMode="auto">
          <a:xfrm>
            <a:off x="7275164" y="2684892"/>
            <a:ext cx="2043198" cy="3804239"/>
          </a:xfrm>
          <a:prstGeom prst="rect">
            <a:avLst/>
          </a:prstGeom>
          <a:ln>
            <a:noFill/>
          </a:ln>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4E38D1A5-C49B-A9B0-3C23-C1BA25273A77}"/>
              </a:ext>
            </a:extLst>
          </p:cNvPr>
          <p:cNvSpPr txBox="1"/>
          <p:nvPr/>
        </p:nvSpPr>
        <p:spPr>
          <a:xfrm>
            <a:off x="9063806" y="3294350"/>
            <a:ext cx="6098058" cy="1384995"/>
          </a:xfrm>
          <a:prstGeom prst="rect">
            <a:avLst/>
          </a:prstGeom>
          <a:noFill/>
        </p:spPr>
        <p:txBody>
          <a:bodyPr wrap="square">
            <a:spAutoFit/>
          </a:bodyPr>
          <a:lstStyle/>
          <a:p>
            <a:pPr marL="0" indent="0">
              <a:buNone/>
            </a:pPr>
            <a:r>
              <a:rPr lang="en-AU" sz="2800" b="1" i="1" dirty="0"/>
              <a:t>Open Grassy </a:t>
            </a:r>
            <a:br>
              <a:rPr lang="en-AU" sz="2800" b="1" i="1" dirty="0"/>
            </a:br>
            <a:r>
              <a:rPr lang="en-AU" sz="2800" b="1" i="1" dirty="0"/>
              <a:t>Heathland </a:t>
            </a:r>
            <a:br>
              <a:rPr lang="en-AU" sz="2800" b="1" i="1" dirty="0"/>
            </a:br>
            <a:r>
              <a:rPr lang="en-AU" sz="2800" b="1" i="1" dirty="0"/>
              <a:t>and Herbfield</a:t>
            </a:r>
          </a:p>
        </p:txBody>
      </p:sp>
      <p:sp>
        <p:nvSpPr>
          <p:cNvPr id="10" name="TextBox 9">
            <a:extLst>
              <a:ext uri="{FF2B5EF4-FFF2-40B4-BE49-F238E27FC236}">
                <a16:creationId xmlns:a16="http://schemas.microsoft.com/office/drawing/2014/main" id="{D82169C4-F0F5-BD25-D626-139D964C7375}"/>
              </a:ext>
            </a:extLst>
          </p:cNvPr>
          <p:cNvSpPr txBox="1"/>
          <p:nvPr/>
        </p:nvSpPr>
        <p:spPr>
          <a:xfrm>
            <a:off x="3506231" y="2771130"/>
            <a:ext cx="6098058" cy="523220"/>
          </a:xfrm>
          <a:prstGeom prst="rect">
            <a:avLst/>
          </a:prstGeom>
          <a:noFill/>
        </p:spPr>
        <p:txBody>
          <a:bodyPr wrap="square">
            <a:spAutoFit/>
          </a:bodyPr>
          <a:lstStyle/>
          <a:p>
            <a:pPr marL="0" indent="0">
              <a:buNone/>
            </a:pPr>
            <a:r>
              <a:rPr lang="en-AU" sz="2800" b="1" i="1" dirty="0"/>
              <a:t>Closed Heathland</a:t>
            </a:r>
          </a:p>
        </p:txBody>
      </p:sp>
    </p:spTree>
    <p:extLst>
      <p:ext uri="{BB962C8B-B14F-4D97-AF65-F5344CB8AC3E}">
        <p14:creationId xmlns:p14="http://schemas.microsoft.com/office/powerpoint/2010/main" val="20581099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59DFB0-8980-8150-1711-F7F7882F5440}"/>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F6CDF8CD-E5D8-D7C5-14A7-83C7726D1618}"/>
              </a:ext>
            </a:extLst>
          </p:cNvPr>
          <p:cNvSpPr txBox="1"/>
          <p:nvPr/>
        </p:nvSpPr>
        <p:spPr>
          <a:xfrm>
            <a:off x="1258329" y="625729"/>
            <a:ext cx="9675342" cy="4401205"/>
          </a:xfrm>
          <a:prstGeom prst="rect">
            <a:avLst/>
          </a:prstGeom>
          <a:noFill/>
        </p:spPr>
        <p:txBody>
          <a:bodyPr wrap="square" rtlCol="0">
            <a:spAutoFit/>
          </a:bodyPr>
          <a:lstStyle/>
          <a:p>
            <a:r>
              <a:rPr lang="en-AU" sz="2800" b="1" dirty="0"/>
              <a:t>Criteria C – Environmental degradation </a:t>
            </a:r>
          </a:p>
          <a:p>
            <a:endParaRPr lang="en-AU" sz="2800" b="1" dirty="0"/>
          </a:p>
          <a:p>
            <a:r>
              <a:rPr lang="en-AU" sz="2800" b="1" i="1" dirty="0"/>
              <a:t>For both ecosystems</a:t>
            </a:r>
          </a:p>
          <a:p>
            <a:pPr marL="457200" indent="-457200">
              <a:buFont typeface="Arial" panose="020B0604020202020204" pitchFamily="34" charset="0"/>
              <a:buChar char="•"/>
            </a:pPr>
            <a:r>
              <a:rPr lang="en-AU" sz="2800" dirty="0"/>
              <a:t>Collapse occurs if </a:t>
            </a:r>
            <a:r>
              <a:rPr lang="en-AU" sz="2800" b="1" dirty="0"/>
              <a:t>bare ground </a:t>
            </a:r>
            <a:r>
              <a:rPr lang="en-AU" sz="2800" dirty="0"/>
              <a:t>doesn’t recover in the expected timeframe</a:t>
            </a:r>
            <a:r>
              <a:rPr lang="en-AU" sz="2800" dirty="0">
                <a:sym typeface="Wingdings" panose="05000000000000000000" pitchFamily="2" charset="2"/>
              </a:rPr>
              <a:t> </a:t>
            </a:r>
            <a:r>
              <a:rPr lang="en-AU" sz="2800" b="1" dirty="0">
                <a:solidFill>
                  <a:schemeClr val="accent3"/>
                </a:solidFill>
                <a:sym typeface="Wingdings" panose="05000000000000000000" pitchFamily="2" charset="2"/>
              </a:rPr>
              <a:t>Least Concern</a:t>
            </a:r>
          </a:p>
          <a:p>
            <a:pPr lvl="1"/>
            <a:endParaRPr lang="en-AU" sz="2800" dirty="0"/>
          </a:p>
          <a:p>
            <a:pPr marL="457200" indent="-457200">
              <a:buFont typeface="Arial" panose="020B0604020202020204" pitchFamily="34" charset="0"/>
              <a:buChar char="•"/>
            </a:pPr>
            <a:r>
              <a:rPr lang="en-AU" sz="2800" dirty="0">
                <a:sym typeface="Wingdings" panose="05000000000000000000" pitchFamily="2" charset="2"/>
              </a:rPr>
              <a:t>Collapse also occurs if </a:t>
            </a:r>
            <a:r>
              <a:rPr lang="en-AU" sz="2800" b="1" dirty="0">
                <a:sym typeface="Wingdings" panose="05000000000000000000" pitchFamily="2" charset="2"/>
              </a:rPr>
              <a:t>fire frequency </a:t>
            </a:r>
            <a:r>
              <a:rPr lang="en-AU" sz="2800" dirty="0">
                <a:sym typeface="Wingdings" panose="05000000000000000000" pitchFamily="2" charset="2"/>
              </a:rPr>
              <a:t>exceeds timeframe for reproductive maturity to be reached (5 – 15 years minimum tolerable interval)</a:t>
            </a:r>
            <a:r>
              <a:rPr lang="en-AU" sz="2800" b="1" dirty="0">
                <a:sym typeface="Wingdings" panose="05000000000000000000" pitchFamily="2" charset="2"/>
              </a:rPr>
              <a:t> </a:t>
            </a:r>
            <a:r>
              <a:rPr lang="en-AU" sz="2800" b="1" dirty="0">
                <a:solidFill>
                  <a:schemeClr val="accent3"/>
                </a:solidFill>
                <a:sym typeface="Wingdings" panose="05000000000000000000" pitchFamily="2" charset="2"/>
              </a:rPr>
              <a:t>Least Concern </a:t>
            </a:r>
            <a:endParaRPr lang="en-AU" sz="2800" dirty="0">
              <a:sym typeface="Wingdings" panose="05000000000000000000" pitchFamily="2" charset="2"/>
            </a:endParaRPr>
          </a:p>
          <a:p>
            <a:endParaRPr lang="en-AU" sz="2800" b="1" dirty="0"/>
          </a:p>
        </p:txBody>
      </p:sp>
    </p:spTree>
    <p:extLst>
      <p:ext uri="{BB962C8B-B14F-4D97-AF65-F5344CB8AC3E}">
        <p14:creationId xmlns:p14="http://schemas.microsoft.com/office/powerpoint/2010/main" val="9861216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0170C0C-8CE2-E6A5-CB3B-4EE39EC27F83}"/>
              </a:ext>
            </a:extLst>
          </p:cNvPr>
          <p:cNvSpPr txBox="1"/>
          <p:nvPr/>
        </p:nvSpPr>
        <p:spPr>
          <a:xfrm>
            <a:off x="1258329" y="625729"/>
            <a:ext cx="9675342" cy="4832092"/>
          </a:xfrm>
          <a:prstGeom prst="rect">
            <a:avLst/>
          </a:prstGeom>
          <a:noFill/>
        </p:spPr>
        <p:txBody>
          <a:bodyPr wrap="square" rtlCol="0">
            <a:spAutoFit/>
          </a:bodyPr>
          <a:lstStyle/>
          <a:p>
            <a:r>
              <a:rPr lang="en-AU" sz="2800" b="1" dirty="0"/>
              <a:t>Criteria D – Biotic decline </a:t>
            </a:r>
          </a:p>
          <a:p>
            <a:endParaRPr lang="en-AU" sz="2800" b="1" i="1" dirty="0"/>
          </a:p>
          <a:p>
            <a:r>
              <a:rPr lang="en-AU" sz="2800" b="1" i="1" dirty="0"/>
              <a:t>Australian Alpine Open Grassy Heathland and Herbfield</a:t>
            </a:r>
          </a:p>
          <a:p>
            <a:pPr marL="457200" indent="-457200">
              <a:buFont typeface="Arial" panose="020B0604020202020204" pitchFamily="34" charset="0"/>
              <a:buChar char="•"/>
            </a:pPr>
            <a:r>
              <a:rPr lang="en-AU" sz="2800" dirty="0"/>
              <a:t>Collapse occurs if closed shrub canopy forms</a:t>
            </a:r>
          </a:p>
          <a:p>
            <a:pPr marL="457200" indent="-457200">
              <a:buFont typeface="Arial" panose="020B0604020202020204" pitchFamily="34" charset="0"/>
              <a:buChar char="•"/>
            </a:pPr>
            <a:r>
              <a:rPr lang="en-AU" sz="2800" b="1" dirty="0"/>
              <a:t>Indicator: shrub cover (%) </a:t>
            </a:r>
            <a:r>
              <a:rPr lang="en-AU" sz="2800" dirty="0">
                <a:sym typeface="Wingdings" panose="05000000000000000000" pitchFamily="2" charset="2"/>
              </a:rPr>
              <a:t> </a:t>
            </a:r>
            <a:r>
              <a:rPr lang="en-AU" sz="2800" b="1" dirty="0">
                <a:solidFill>
                  <a:schemeClr val="accent3"/>
                </a:solidFill>
                <a:sym typeface="Wingdings" panose="05000000000000000000" pitchFamily="2" charset="2"/>
              </a:rPr>
              <a:t>Least Concern</a:t>
            </a:r>
          </a:p>
          <a:p>
            <a:endParaRPr lang="en-AU" sz="2800" b="1" dirty="0">
              <a:solidFill>
                <a:schemeClr val="accent3"/>
              </a:solidFill>
              <a:sym typeface="Wingdings" panose="05000000000000000000" pitchFamily="2" charset="2"/>
            </a:endParaRPr>
          </a:p>
          <a:p>
            <a:r>
              <a:rPr lang="en-AU" sz="2800" b="1" i="1" dirty="0">
                <a:sym typeface="Wingdings" panose="05000000000000000000" pitchFamily="2" charset="2"/>
              </a:rPr>
              <a:t>Australian Alpine Closed Heathland</a:t>
            </a:r>
          </a:p>
          <a:p>
            <a:pPr marL="457200" indent="-457200">
              <a:buFont typeface="Arial" panose="020B0604020202020204" pitchFamily="34" charset="0"/>
              <a:buChar char="•"/>
            </a:pPr>
            <a:r>
              <a:rPr lang="en-AU" sz="2800" dirty="0"/>
              <a:t>Collapse occurs if a closed shrub canopy fails to recover following disturbance (timeframe: 15 years)</a:t>
            </a:r>
          </a:p>
          <a:p>
            <a:pPr marL="457200" indent="-457200">
              <a:buFont typeface="Arial" panose="020B0604020202020204" pitchFamily="34" charset="0"/>
              <a:buChar char="•"/>
            </a:pPr>
            <a:r>
              <a:rPr lang="en-AU" sz="2800" b="1" dirty="0"/>
              <a:t>Indicator: shrub cover (%) </a:t>
            </a:r>
            <a:r>
              <a:rPr lang="en-AU" sz="2800" dirty="0">
                <a:sym typeface="Wingdings" panose="05000000000000000000" pitchFamily="2" charset="2"/>
              </a:rPr>
              <a:t> </a:t>
            </a:r>
            <a:r>
              <a:rPr lang="en-AU" sz="2800" b="1" dirty="0">
                <a:solidFill>
                  <a:schemeClr val="accent3"/>
                </a:solidFill>
                <a:sym typeface="Wingdings" panose="05000000000000000000" pitchFamily="2" charset="2"/>
              </a:rPr>
              <a:t>Least Concern </a:t>
            </a:r>
            <a:endParaRPr lang="en-AU" sz="2800" dirty="0">
              <a:sym typeface="Wingdings" panose="05000000000000000000" pitchFamily="2" charset="2"/>
            </a:endParaRPr>
          </a:p>
          <a:p>
            <a:endParaRPr lang="en-AU" sz="2800" b="1" dirty="0"/>
          </a:p>
        </p:txBody>
      </p:sp>
    </p:spTree>
    <p:extLst>
      <p:ext uri="{BB962C8B-B14F-4D97-AF65-F5344CB8AC3E}">
        <p14:creationId xmlns:p14="http://schemas.microsoft.com/office/powerpoint/2010/main" val="3317074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BBA66-B048-3284-1373-4947C3E89773}"/>
              </a:ext>
            </a:extLst>
          </p:cNvPr>
          <p:cNvSpPr>
            <a:spLocks noGrp="1"/>
          </p:cNvSpPr>
          <p:nvPr>
            <p:ph type="title"/>
          </p:nvPr>
        </p:nvSpPr>
        <p:spPr/>
        <p:txBody>
          <a:bodyPr/>
          <a:lstStyle/>
          <a:p>
            <a:r>
              <a:rPr lang="en-AU" dirty="0"/>
              <a:t>The key player is shrubs</a:t>
            </a:r>
          </a:p>
        </p:txBody>
      </p:sp>
      <p:sp>
        <p:nvSpPr>
          <p:cNvPr id="3" name="Content Placeholder 2">
            <a:extLst>
              <a:ext uri="{FF2B5EF4-FFF2-40B4-BE49-F238E27FC236}">
                <a16:creationId xmlns:a16="http://schemas.microsoft.com/office/drawing/2014/main" id="{8ECF3FB0-5EF7-3AE5-2856-4E6B3D0B884D}"/>
              </a:ext>
            </a:extLst>
          </p:cNvPr>
          <p:cNvSpPr>
            <a:spLocks noGrp="1"/>
          </p:cNvSpPr>
          <p:nvPr>
            <p:ph idx="1"/>
          </p:nvPr>
        </p:nvSpPr>
        <p:spPr/>
        <p:txBody>
          <a:bodyPr>
            <a:normAutofit lnSpcReduction="10000"/>
          </a:bodyPr>
          <a:lstStyle/>
          <a:p>
            <a:r>
              <a:rPr lang="en-AU" dirty="0"/>
              <a:t>Shrub cover = messy indicator – context </a:t>
            </a:r>
            <a:br>
              <a:rPr lang="en-AU" dirty="0"/>
            </a:br>
            <a:r>
              <a:rPr lang="en-AU" dirty="0"/>
              <a:t>and timeframe dependent</a:t>
            </a:r>
          </a:p>
          <a:p>
            <a:r>
              <a:rPr lang="en-AU" dirty="0"/>
              <a:t>Interpretation contingent on how the </a:t>
            </a:r>
            <a:br>
              <a:rPr lang="en-AU" dirty="0"/>
            </a:br>
            <a:r>
              <a:rPr lang="en-AU" dirty="0"/>
              <a:t>ecosystem is defined: diffuse </a:t>
            </a:r>
            <a:br>
              <a:rPr lang="en-AU" dirty="0"/>
            </a:br>
            <a:r>
              <a:rPr lang="en-AU" dirty="0"/>
              <a:t>boundaries necessary for </a:t>
            </a:r>
            <a:br>
              <a:rPr lang="en-AU" dirty="0"/>
            </a:br>
            <a:r>
              <a:rPr lang="en-AU" dirty="0"/>
              <a:t>assessment but not realistic </a:t>
            </a:r>
          </a:p>
          <a:p>
            <a:r>
              <a:rPr lang="en-AU" dirty="0"/>
              <a:t>Indicator can show movement </a:t>
            </a:r>
            <a:br>
              <a:rPr lang="en-AU" dirty="0"/>
            </a:br>
            <a:r>
              <a:rPr lang="en-AU" dirty="0"/>
              <a:t>towards collapse (or away </a:t>
            </a:r>
            <a:br>
              <a:rPr lang="en-AU" dirty="0"/>
            </a:br>
            <a:r>
              <a:rPr lang="en-AU" dirty="0"/>
              <a:t>from collapse) without </a:t>
            </a:r>
            <a:br>
              <a:rPr lang="en-AU" dirty="0"/>
            </a:br>
            <a:r>
              <a:rPr lang="en-AU" dirty="0"/>
              <a:t>triggering a threshold (e.g., </a:t>
            </a:r>
            <a:br>
              <a:rPr lang="en-AU" dirty="0"/>
            </a:br>
            <a:r>
              <a:rPr lang="en-AU" dirty="0"/>
              <a:t>shrub cover increasing in OGHH)</a:t>
            </a:r>
          </a:p>
          <a:p>
            <a:pPr marL="0" indent="0">
              <a:buNone/>
            </a:pPr>
            <a:endParaRPr lang="en-AU" dirty="0"/>
          </a:p>
        </p:txBody>
      </p:sp>
      <p:pic>
        <p:nvPicPr>
          <p:cNvPr id="7" name="Picture 6" descr="A stream running through a valley&#10;&#10;AI-generated content may be incorrect.">
            <a:extLst>
              <a:ext uri="{FF2B5EF4-FFF2-40B4-BE49-F238E27FC236}">
                <a16:creationId xmlns:a16="http://schemas.microsoft.com/office/drawing/2014/main" id="{E613D7EA-D0EB-0F22-5408-657A3250781A}"/>
              </a:ext>
            </a:extLst>
          </p:cNvPr>
          <p:cNvPicPr>
            <a:picLocks noChangeAspect="1"/>
          </p:cNvPicPr>
          <p:nvPr/>
        </p:nvPicPr>
        <p:blipFill>
          <a:blip r:embed="rId3">
            <a:extLst>
              <a:ext uri="{28A0092B-C50C-407E-A947-70E740481C1C}">
                <a14:useLocalDpi xmlns:a14="http://schemas.microsoft.com/office/drawing/2010/main" val="0"/>
              </a:ext>
            </a:extLst>
          </a:blip>
          <a:srcRect l="38525" t="-2593" r="23538" b="2593"/>
          <a:stretch>
            <a:fillRect/>
          </a:stretch>
        </p:blipFill>
        <p:spPr>
          <a:xfrm>
            <a:off x="7624118" y="-172995"/>
            <a:ext cx="4001123" cy="7030995"/>
          </a:xfrm>
          <a:prstGeom prst="rect">
            <a:avLst/>
          </a:prstGeom>
        </p:spPr>
      </p:pic>
    </p:spTree>
    <p:extLst>
      <p:ext uri="{BB962C8B-B14F-4D97-AF65-F5344CB8AC3E}">
        <p14:creationId xmlns:p14="http://schemas.microsoft.com/office/powerpoint/2010/main" val="14275256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B003E8-A28B-7833-E75E-25C87BAB95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5668DD-12F2-729C-E152-A41CCB2E8678}"/>
              </a:ext>
            </a:extLst>
          </p:cNvPr>
          <p:cNvSpPr>
            <a:spLocks noGrp="1"/>
          </p:cNvSpPr>
          <p:nvPr>
            <p:ph type="title"/>
          </p:nvPr>
        </p:nvSpPr>
        <p:spPr/>
        <p:txBody>
          <a:bodyPr/>
          <a:lstStyle/>
          <a:p>
            <a:r>
              <a:rPr lang="en-AU" dirty="0"/>
              <a:t>The key player is shrubs</a:t>
            </a:r>
          </a:p>
        </p:txBody>
      </p:sp>
      <p:pic>
        <p:nvPicPr>
          <p:cNvPr id="6" name="Picture 5">
            <a:extLst>
              <a:ext uri="{FF2B5EF4-FFF2-40B4-BE49-F238E27FC236}">
                <a16:creationId xmlns:a16="http://schemas.microsoft.com/office/drawing/2014/main" id="{000E049A-082D-CBD7-3A21-C9F951B7C4D7}"/>
              </a:ext>
            </a:extLst>
          </p:cNvPr>
          <p:cNvPicPr>
            <a:picLocks noChangeAspect="1"/>
          </p:cNvPicPr>
          <p:nvPr/>
        </p:nvPicPr>
        <p:blipFill>
          <a:blip r:embed="rId3"/>
          <a:stretch>
            <a:fillRect/>
          </a:stretch>
        </p:blipFill>
        <p:spPr>
          <a:xfrm>
            <a:off x="59383" y="167417"/>
            <a:ext cx="12067591" cy="6171599"/>
          </a:xfrm>
          <a:prstGeom prst="rect">
            <a:avLst/>
          </a:prstGeom>
        </p:spPr>
      </p:pic>
    </p:spTree>
    <p:extLst>
      <p:ext uri="{BB962C8B-B14F-4D97-AF65-F5344CB8AC3E}">
        <p14:creationId xmlns:p14="http://schemas.microsoft.com/office/powerpoint/2010/main" val="26742184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AB340E-608E-1885-CEA5-2DA013B0E7F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B3F8C7-2D51-5DB3-15E7-64C8377B7DA4}"/>
              </a:ext>
            </a:extLst>
          </p:cNvPr>
          <p:cNvSpPr>
            <a:spLocks noGrp="1"/>
          </p:cNvSpPr>
          <p:nvPr>
            <p:ph idx="1"/>
          </p:nvPr>
        </p:nvSpPr>
        <p:spPr>
          <a:xfrm>
            <a:off x="838200" y="691976"/>
            <a:ext cx="10515600" cy="1584840"/>
          </a:xfrm>
        </p:spPr>
        <p:txBody>
          <a:bodyPr>
            <a:noAutofit/>
          </a:bodyPr>
          <a:lstStyle/>
          <a:p>
            <a:pPr marL="0" indent="0" algn="ctr">
              <a:buNone/>
            </a:pPr>
            <a:r>
              <a:rPr lang="en-AU" sz="4000" dirty="0"/>
              <a:t>Are shrubs responding consistently to drivers of change throughout alpine Australia? </a:t>
            </a:r>
          </a:p>
          <a:p>
            <a:pPr marL="0" indent="0">
              <a:buNone/>
            </a:pPr>
            <a:endParaRPr lang="en-AU" sz="4000" dirty="0"/>
          </a:p>
        </p:txBody>
      </p:sp>
      <p:pic>
        <p:nvPicPr>
          <p:cNvPr id="8" name="Picture 7" descr="A grassy field with a small pond&#10;&#10;AI-generated content may be incorrect.">
            <a:extLst>
              <a:ext uri="{FF2B5EF4-FFF2-40B4-BE49-F238E27FC236}">
                <a16:creationId xmlns:a16="http://schemas.microsoft.com/office/drawing/2014/main" id="{3C7D5395-C4C7-6AB5-DE71-882F7984BDB9}"/>
              </a:ext>
            </a:extLst>
          </p:cNvPr>
          <p:cNvPicPr>
            <a:picLocks noChangeAspect="1"/>
          </p:cNvPicPr>
          <p:nvPr/>
        </p:nvPicPr>
        <p:blipFill>
          <a:blip r:embed="rId3">
            <a:extLst>
              <a:ext uri="{28A0092B-C50C-407E-A947-70E740481C1C}">
                <a14:useLocalDpi xmlns:a14="http://schemas.microsoft.com/office/drawing/2010/main" val="0"/>
              </a:ext>
            </a:extLst>
          </a:blip>
          <a:srcRect l="509"/>
          <a:stretch>
            <a:fillRect/>
          </a:stretch>
        </p:blipFill>
        <p:spPr>
          <a:xfrm>
            <a:off x="2253683" y="1968439"/>
            <a:ext cx="7684634" cy="4515534"/>
          </a:xfrm>
          <a:prstGeom prst="rect">
            <a:avLst/>
          </a:prstGeom>
          <a:solidFill>
            <a:schemeClr val="accent2"/>
          </a:solidFill>
        </p:spPr>
      </p:pic>
    </p:spTree>
    <p:extLst>
      <p:ext uri="{BB962C8B-B14F-4D97-AF65-F5344CB8AC3E}">
        <p14:creationId xmlns:p14="http://schemas.microsoft.com/office/powerpoint/2010/main" val="36922207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rocky hill with a blue sky&#10;&#10;AI-generated content may be incorrect.">
            <a:extLst>
              <a:ext uri="{FF2B5EF4-FFF2-40B4-BE49-F238E27FC236}">
                <a16:creationId xmlns:a16="http://schemas.microsoft.com/office/drawing/2014/main" id="{C5DC90DB-235C-041B-6444-932457F9C1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5793260" y="1143000"/>
            <a:ext cx="6858000" cy="4572000"/>
          </a:xfrm>
          <a:prstGeom prst="rect">
            <a:avLst/>
          </a:prstGeom>
        </p:spPr>
      </p:pic>
      <p:sp>
        <p:nvSpPr>
          <p:cNvPr id="9" name="TextBox 8">
            <a:extLst>
              <a:ext uri="{FF2B5EF4-FFF2-40B4-BE49-F238E27FC236}">
                <a16:creationId xmlns:a16="http://schemas.microsoft.com/office/drawing/2014/main" id="{A42CDCF0-7085-CA36-82C3-05D12738EDA8}"/>
              </a:ext>
            </a:extLst>
          </p:cNvPr>
          <p:cNvSpPr txBox="1"/>
          <p:nvPr/>
        </p:nvSpPr>
        <p:spPr>
          <a:xfrm>
            <a:off x="330543" y="2134282"/>
            <a:ext cx="6098058" cy="2308324"/>
          </a:xfrm>
          <a:prstGeom prst="rect">
            <a:avLst/>
          </a:prstGeom>
          <a:noFill/>
        </p:spPr>
        <p:txBody>
          <a:bodyPr wrap="square">
            <a:spAutoFit/>
          </a:bodyPr>
          <a:lstStyle/>
          <a:p>
            <a:r>
              <a:rPr lang="en-AU" sz="2400" i="1" dirty="0"/>
              <a:t>I acknowledge First Nations people and Traditional Owners, both in Australia and globally, as the first scientists who studied ecosystems and documented change, from whose lands data has been collected and presented in this talk today. </a:t>
            </a:r>
          </a:p>
        </p:txBody>
      </p:sp>
    </p:spTree>
    <p:extLst>
      <p:ext uri="{BB962C8B-B14F-4D97-AF65-F5344CB8AC3E}">
        <p14:creationId xmlns:p14="http://schemas.microsoft.com/office/powerpoint/2010/main" val="26688382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831D4-C402-F1A0-FFBF-E69CB2E97E12}"/>
              </a:ext>
            </a:extLst>
          </p:cNvPr>
          <p:cNvSpPr>
            <a:spLocks noGrp="1"/>
          </p:cNvSpPr>
          <p:nvPr>
            <p:ph type="title"/>
          </p:nvPr>
        </p:nvSpPr>
        <p:spPr/>
        <p:txBody>
          <a:bodyPr/>
          <a:lstStyle/>
          <a:p>
            <a:r>
              <a:rPr lang="en-AU" dirty="0"/>
              <a:t>3. Meta-analysis of shrub cover change</a:t>
            </a:r>
          </a:p>
        </p:txBody>
      </p:sp>
      <p:sp>
        <p:nvSpPr>
          <p:cNvPr id="3" name="Content Placeholder 2">
            <a:extLst>
              <a:ext uri="{FF2B5EF4-FFF2-40B4-BE49-F238E27FC236}">
                <a16:creationId xmlns:a16="http://schemas.microsoft.com/office/drawing/2014/main" id="{1AD2EF90-B7F8-B56C-4E51-07CC8672A220}"/>
              </a:ext>
            </a:extLst>
          </p:cNvPr>
          <p:cNvSpPr>
            <a:spLocks noGrp="1"/>
          </p:cNvSpPr>
          <p:nvPr>
            <p:ph idx="1"/>
          </p:nvPr>
        </p:nvSpPr>
        <p:spPr/>
        <p:txBody>
          <a:bodyPr/>
          <a:lstStyle/>
          <a:p>
            <a:pPr marL="0" indent="0">
              <a:buNone/>
            </a:pPr>
            <a:r>
              <a:rPr lang="en-AU" b="1" i="1" dirty="0"/>
              <a:t>Population: </a:t>
            </a:r>
            <a:r>
              <a:rPr lang="en-AU" dirty="0"/>
              <a:t>all field studies of shrub cover change in Australia </a:t>
            </a:r>
          </a:p>
          <a:p>
            <a:pPr marL="0" indent="0">
              <a:buNone/>
            </a:pPr>
            <a:r>
              <a:rPr lang="en-AU" b="1" i="1" dirty="0"/>
              <a:t>Study design: </a:t>
            </a:r>
            <a:r>
              <a:rPr lang="en-AU" dirty="0"/>
              <a:t>time (BA, BACI), treatment (BACI, CI), time x treatment (BACI)</a:t>
            </a:r>
          </a:p>
          <a:p>
            <a:pPr marL="0" indent="0">
              <a:buNone/>
            </a:pPr>
            <a:r>
              <a:rPr lang="en-AU" b="1" i="1" dirty="0"/>
              <a:t>Outcome: </a:t>
            </a:r>
            <a:r>
              <a:rPr lang="en-AU" dirty="0"/>
              <a:t>shrub cover (%)</a:t>
            </a:r>
          </a:p>
          <a:p>
            <a:pPr marL="0" indent="0">
              <a:buNone/>
            </a:pPr>
            <a:endParaRPr lang="en-AU" dirty="0"/>
          </a:p>
          <a:p>
            <a:pPr marL="0" indent="0">
              <a:buNone/>
            </a:pPr>
            <a:r>
              <a:rPr lang="en-AU" dirty="0"/>
              <a:t>Note: interested in </a:t>
            </a:r>
            <a:r>
              <a:rPr lang="en-AU" b="1" dirty="0"/>
              <a:t>relative change (+/-) </a:t>
            </a:r>
            <a:r>
              <a:rPr lang="en-AU" b="1" i="1" dirty="0"/>
              <a:t>not </a:t>
            </a:r>
            <a:r>
              <a:rPr lang="en-AU" b="1" dirty="0"/>
              <a:t>absolute change (%)</a:t>
            </a:r>
            <a:endParaRPr lang="en-AU" dirty="0"/>
          </a:p>
        </p:txBody>
      </p:sp>
    </p:spTree>
    <p:extLst>
      <p:ext uri="{BB962C8B-B14F-4D97-AF65-F5344CB8AC3E}">
        <p14:creationId xmlns:p14="http://schemas.microsoft.com/office/powerpoint/2010/main" val="40624455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different types of fire and land&#10;&#10;AI-generated content may be incorrect.">
            <a:extLst>
              <a:ext uri="{FF2B5EF4-FFF2-40B4-BE49-F238E27FC236}">
                <a16:creationId xmlns:a16="http://schemas.microsoft.com/office/drawing/2014/main" id="{69DDB52A-FE0C-B7A7-7193-1C97763B8556}"/>
              </a:ext>
            </a:extLst>
          </p:cNvPr>
          <p:cNvPicPr>
            <a:picLocks noChangeAspect="1"/>
          </p:cNvPicPr>
          <p:nvPr/>
        </p:nvPicPr>
        <p:blipFill>
          <a:blip r:embed="rId3">
            <a:extLst>
              <a:ext uri="{28A0092B-C50C-407E-A947-70E740481C1C}">
                <a14:useLocalDpi xmlns:a14="http://schemas.microsoft.com/office/drawing/2010/main" val="0"/>
              </a:ext>
            </a:extLst>
          </a:blip>
          <a:srcRect l="41205"/>
          <a:stretch>
            <a:fillRect/>
          </a:stretch>
        </p:blipFill>
        <p:spPr bwMode="auto">
          <a:xfrm>
            <a:off x="4345297" y="888272"/>
            <a:ext cx="7595255" cy="5535826"/>
          </a:xfrm>
          <a:prstGeom prst="rect">
            <a:avLst/>
          </a:prstGeom>
          <a:noFill/>
        </p:spPr>
      </p:pic>
      <p:sp>
        <p:nvSpPr>
          <p:cNvPr id="3" name="Content Placeholder 2">
            <a:extLst>
              <a:ext uri="{FF2B5EF4-FFF2-40B4-BE49-F238E27FC236}">
                <a16:creationId xmlns:a16="http://schemas.microsoft.com/office/drawing/2014/main" id="{20A486C7-1E79-3874-C396-E12DB05F5A12}"/>
              </a:ext>
            </a:extLst>
          </p:cNvPr>
          <p:cNvSpPr>
            <a:spLocks noGrp="1"/>
          </p:cNvSpPr>
          <p:nvPr>
            <p:ph idx="1"/>
          </p:nvPr>
        </p:nvSpPr>
        <p:spPr>
          <a:xfrm>
            <a:off x="487929" y="550583"/>
            <a:ext cx="3857368" cy="5756833"/>
          </a:xfrm>
        </p:spPr>
        <p:txBody>
          <a:bodyPr>
            <a:normAutofit lnSpcReduction="10000"/>
          </a:bodyPr>
          <a:lstStyle/>
          <a:p>
            <a:pPr marL="0" indent="0">
              <a:buNone/>
            </a:pPr>
            <a:r>
              <a:rPr lang="en-AU" dirty="0"/>
              <a:t>Human activities are not consistently promoting or reducing shrub cover  </a:t>
            </a:r>
            <a:br>
              <a:rPr lang="en-AU" dirty="0"/>
            </a:br>
            <a:r>
              <a:rPr lang="en-AU" i="1" dirty="0">
                <a:solidFill>
                  <a:srgbClr val="FF0000"/>
                </a:solidFill>
              </a:rPr>
              <a:t>p</a:t>
            </a:r>
            <a:r>
              <a:rPr lang="en-AU" dirty="0">
                <a:solidFill>
                  <a:srgbClr val="FF0000"/>
                </a:solidFill>
              </a:rPr>
              <a:t> = 0.92</a:t>
            </a:r>
          </a:p>
          <a:p>
            <a:pPr marL="0" indent="0">
              <a:buNone/>
            </a:pPr>
            <a:endParaRPr lang="en-AU" dirty="0"/>
          </a:p>
          <a:p>
            <a:pPr marL="0" indent="0">
              <a:buNone/>
            </a:pPr>
            <a:r>
              <a:rPr lang="en-AU" dirty="0"/>
              <a:t>Only tourism reduces </a:t>
            </a:r>
            <a:br>
              <a:rPr lang="en-AU" dirty="0"/>
            </a:br>
            <a:r>
              <a:rPr lang="en-AU" dirty="0"/>
              <a:t>shrub cover (patchy </a:t>
            </a:r>
            <a:br>
              <a:rPr lang="en-AU" dirty="0"/>
            </a:br>
            <a:r>
              <a:rPr lang="en-AU" dirty="0"/>
              <a:t>evidence) </a:t>
            </a:r>
            <a:r>
              <a:rPr lang="en-AU" i="1" dirty="0">
                <a:solidFill>
                  <a:srgbClr val="FF0000"/>
                </a:solidFill>
              </a:rPr>
              <a:t>p</a:t>
            </a:r>
            <a:r>
              <a:rPr lang="en-AU" dirty="0">
                <a:solidFill>
                  <a:srgbClr val="FF0000"/>
                </a:solidFill>
              </a:rPr>
              <a:t> &lt; 0.01</a:t>
            </a:r>
          </a:p>
          <a:p>
            <a:pPr marL="0" indent="0">
              <a:buNone/>
            </a:pPr>
            <a:endParaRPr lang="en-AU" dirty="0"/>
          </a:p>
          <a:p>
            <a:pPr marL="0" indent="0">
              <a:buNone/>
            </a:pPr>
            <a:r>
              <a:rPr lang="en-AU" dirty="0"/>
              <a:t>Patchy, highly heterogeneous data – masking true, underlying effect?</a:t>
            </a:r>
          </a:p>
        </p:txBody>
      </p:sp>
      <p:cxnSp>
        <p:nvCxnSpPr>
          <p:cNvPr id="6" name="Straight Connector 5">
            <a:extLst>
              <a:ext uri="{FF2B5EF4-FFF2-40B4-BE49-F238E27FC236}">
                <a16:creationId xmlns:a16="http://schemas.microsoft.com/office/drawing/2014/main" id="{74C42F42-D652-9D90-91EA-77334B0D450C}"/>
              </a:ext>
            </a:extLst>
          </p:cNvPr>
          <p:cNvCxnSpPr/>
          <p:nvPr/>
        </p:nvCxnSpPr>
        <p:spPr>
          <a:xfrm>
            <a:off x="8674086" y="1147763"/>
            <a:ext cx="0" cy="4595298"/>
          </a:xfrm>
          <a:prstGeom prst="line">
            <a:avLst/>
          </a:prstGeom>
          <a:ln w="57150">
            <a:solidFill>
              <a:srgbClr val="FF0000"/>
            </a:solidFill>
            <a:prstDash val="dashDot"/>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8A742BA3-8444-7DDB-D0CC-93DC0FA7ACE2}"/>
              </a:ext>
            </a:extLst>
          </p:cNvPr>
          <p:cNvSpPr txBox="1"/>
          <p:nvPr/>
        </p:nvSpPr>
        <p:spPr>
          <a:xfrm>
            <a:off x="8772942" y="954923"/>
            <a:ext cx="1940010" cy="369332"/>
          </a:xfrm>
          <a:prstGeom prst="rect">
            <a:avLst/>
          </a:prstGeom>
          <a:noFill/>
        </p:spPr>
        <p:txBody>
          <a:bodyPr wrap="square" rtlCol="0">
            <a:spAutoFit/>
          </a:bodyPr>
          <a:lstStyle/>
          <a:p>
            <a:r>
              <a:rPr lang="en-AU" b="1" dirty="0">
                <a:solidFill>
                  <a:srgbClr val="FF0000"/>
                </a:solidFill>
              </a:rPr>
              <a:t>No effect</a:t>
            </a:r>
          </a:p>
        </p:txBody>
      </p:sp>
      <p:sp>
        <p:nvSpPr>
          <p:cNvPr id="8" name="Rectangle 7">
            <a:extLst>
              <a:ext uri="{FF2B5EF4-FFF2-40B4-BE49-F238E27FC236}">
                <a16:creationId xmlns:a16="http://schemas.microsoft.com/office/drawing/2014/main" id="{A2C1E2E5-F343-A62B-9F3F-8591F6F3C646}"/>
              </a:ext>
            </a:extLst>
          </p:cNvPr>
          <p:cNvSpPr/>
          <p:nvPr/>
        </p:nvSpPr>
        <p:spPr>
          <a:xfrm>
            <a:off x="5572540" y="5226909"/>
            <a:ext cx="6368012" cy="678206"/>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1" name="Straight Arrow Connector 10">
            <a:extLst>
              <a:ext uri="{FF2B5EF4-FFF2-40B4-BE49-F238E27FC236}">
                <a16:creationId xmlns:a16="http://schemas.microsoft.com/office/drawing/2014/main" id="{A9C8504B-7FD4-1A37-9C7B-E08F1FCEDF4A}"/>
              </a:ext>
            </a:extLst>
          </p:cNvPr>
          <p:cNvCxnSpPr>
            <a:cxnSpLocks/>
          </p:cNvCxnSpPr>
          <p:nvPr/>
        </p:nvCxnSpPr>
        <p:spPr>
          <a:xfrm>
            <a:off x="3517915" y="3781168"/>
            <a:ext cx="2166193" cy="1668162"/>
          </a:xfrm>
          <a:prstGeom prst="straightConnector1">
            <a:avLst/>
          </a:prstGeom>
          <a:ln w="762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897129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FEA370-72C1-6C87-2D94-A5948A7D0FFF}"/>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383A2079-21C4-293E-7438-EAE25A1A13E5}"/>
              </a:ext>
            </a:extLst>
          </p:cNvPr>
          <p:cNvPicPr>
            <a:picLocks noChangeAspect="1"/>
          </p:cNvPicPr>
          <p:nvPr/>
        </p:nvPicPr>
        <p:blipFill>
          <a:blip r:embed="rId3"/>
          <a:stretch>
            <a:fillRect/>
          </a:stretch>
        </p:blipFill>
        <p:spPr>
          <a:xfrm>
            <a:off x="2011276" y="6023"/>
            <a:ext cx="7491070" cy="6851977"/>
          </a:xfrm>
          <a:prstGeom prst="rect">
            <a:avLst/>
          </a:prstGeom>
        </p:spPr>
      </p:pic>
    </p:spTree>
    <p:extLst>
      <p:ext uri="{BB962C8B-B14F-4D97-AF65-F5344CB8AC3E}">
        <p14:creationId xmlns:p14="http://schemas.microsoft.com/office/powerpoint/2010/main" val="25849859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D2BF05-1F8C-2BBD-B355-34BCD4222F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A4321F-35B8-474C-6C52-30F1EC8BDAF0}"/>
              </a:ext>
            </a:extLst>
          </p:cNvPr>
          <p:cNvSpPr>
            <a:spLocks noGrp="1"/>
          </p:cNvSpPr>
          <p:nvPr>
            <p:ph type="title"/>
          </p:nvPr>
        </p:nvSpPr>
        <p:spPr>
          <a:xfrm>
            <a:off x="838200" y="2766218"/>
            <a:ext cx="10515600" cy="1325563"/>
          </a:xfrm>
        </p:spPr>
        <p:txBody>
          <a:bodyPr/>
          <a:lstStyle/>
          <a:p>
            <a:pPr algn="ctr"/>
            <a:r>
              <a:rPr lang="en-AU" dirty="0"/>
              <a:t>That was a lot. </a:t>
            </a:r>
          </a:p>
        </p:txBody>
      </p:sp>
    </p:spTree>
    <p:extLst>
      <p:ext uri="{BB962C8B-B14F-4D97-AF65-F5344CB8AC3E}">
        <p14:creationId xmlns:p14="http://schemas.microsoft.com/office/powerpoint/2010/main" val="4248318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F869E1-C568-8A0C-5C10-8B74991E7B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D1C7ED-5EF0-8598-22C0-81E0C6352FE2}"/>
              </a:ext>
            </a:extLst>
          </p:cNvPr>
          <p:cNvSpPr>
            <a:spLocks noGrp="1"/>
          </p:cNvSpPr>
          <p:nvPr>
            <p:ph type="title"/>
          </p:nvPr>
        </p:nvSpPr>
        <p:spPr>
          <a:xfrm>
            <a:off x="838200" y="331936"/>
            <a:ext cx="10515600" cy="1325563"/>
          </a:xfrm>
        </p:spPr>
        <p:txBody>
          <a:bodyPr/>
          <a:lstStyle/>
          <a:p>
            <a:pPr algn="ctr"/>
            <a:r>
              <a:rPr lang="en-AU" dirty="0"/>
              <a:t>In a nutshell</a:t>
            </a:r>
          </a:p>
        </p:txBody>
      </p:sp>
      <p:sp>
        <p:nvSpPr>
          <p:cNvPr id="3" name="TextBox 2">
            <a:extLst>
              <a:ext uri="{FF2B5EF4-FFF2-40B4-BE49-F238E27FC236}">
                <a16:creationId xmlns:a16="http://schemas.microsoft.com/office/drawing/2014/main" id="{44E07CE8-F3FC-A51A-1D86-9D7AF1AE1417}"/>
              </a:ext>
            </a:extLst>
          </p:cNvPr>
          <p:cNvSpPr txBox="1"/>
          <p:nvPr/>
        </p:nvSpPr>
        <p:spPr>
          <a:xfrm>
            <a:off x="838200" y="1693972"/>
            <a:ext cx="10641227" cy="4832092"/>
          </a:xfrm>
          <a:prstGeom prst="rect">
            <a:avLst/>
          </a:prstGeom>
          <a:noFill/>
        </p:spPr>
        <p:txBody>
          <a:bodyPr wrap="square" rtlCol="0">
            <a:spAutoFit/>
          </a:bodyPr>
          <a:lstStyle/>
          <a:p>
            <a:pPr marL="457200" indent="-457200">
              <a:buFont typeface="Arial" panose="020B0604020202020204" pitchFamily="34" charset="0"/>
              <a:buChar char="•"/>
            </a:pPr>
            <a:r>
              <a:rPr lang="en-AU" sz="2800" dirty="0"/>
              <a:t>One observation or pattern may not represent the true behaviour of an indicator species or organism </a:t>
            </a:r>
            <a:r>
              <a:rPr lang="en-US" sz="2800" b="1" dirty="0">
                <a:solidFill>
                  <a:srgbClr val="FF0000"/>
                </a:solidFill>
              </a:rPr>
              <a:t>(Chapter 3)</a:t>
            </a:r>
            <a:endParaRPr lang="en-US" sz="2800" dirty="0"/>
          </a:p>
          <a:p>
            <a:pPr marL="457200" indent="-457200">
              <a:buFont typeface="Arial" panose="020B0604020202020204" pitchFamily="34" charset="0"/>
              <a:buChar char="•"/>
            </a:pPr>
            <a:r>
              <a:rPr lang="en-US" sz="2800" dirty="0"/>
              <a:t>Risk assessments remain valuable even when challenged by resource constraints or data limitations… </a:t>
            </a:r>
            <a:r>
              <a:rPr lang="en-US" sz="2800" b="1" dirty="0">
                <a:solidFill>
                  <a:srgbClr val="FF0000"/>
                </a:solidFill>
              </a:rPr>
              <a:t> (Chapter 1, 2)</a:t>
            </a:r>
          </a:p>
          <a:p>
            <a:pPr marL="457200" indent="-457200">
              <a:buFont typeface="Arial" panose="020B0604020202020204" pitchFamily="34" charset="0"/>
              <a:buChar char="•"/>
            </a:pPr>
            <a:r>
              <a:rPr lang="en-US" sz="2800" i="1" dirty="0"/>
              <a:t>…. But we </a:t>
            </a:r>
            <a:r>
              <a:rPr lang="en-US" sz="2800" dirty="0"/>
              <a:t>need to be </a:t>
            </a:r>
            <a:r>
              <a:rPr lang="en-US" sz="2800" dirty="0" err="1"/>
              <a:t>cognisant</a:t>
            </a:r>
            <a:r>
              <a:rPr lang="en-US" sz="2800" dirty="0"/>
              <a:t> of the data, and what it does (and does not) tell us and the inferences we make </a:t>
            </a:r>
            <a:r>
              <a:rPr lang="en-US" sz="2800" b="1" dirty="0">
                <a:solidFill>
                  <a:srgbClr val="FF0000"/>
                </a:solidFill>
              </a:rPr>
              <a:t> (Chapter 3)</a:t>
            </a:r>
            <a:endParaRPr lang="en-AU" sz="2800" dirty="0"/>
          </a:p>
          <a:p>
            <a:pPr marL="457200" indent="-457200">
              <a:buFont typeface="Arial" panose="020B0604020202020204" pitchFamily="34" charset="0"/>
              <a:buChar char="•"/>
            </a:pPr>
            <a:r>
              <a:rPr lang="en-AU" sz="2800" dirty="0"/>
              <a:t>A risk outcome of </a:t>
            </a:r>
            <a:r>
              <a:rPr lang="en-AU" sz="2800" b="1" dirty="0">
                <a:solidFill>
                  <a:schemeClr val="accent3"/>
                </a:solidFill>
              </a:rPr>
              <a:t>Least Concern </a:t>
            </a:r>
            <a:r>
              <a:rPr lang="en-AU" sz="2800" dirty="0"/>
              <a:t>does not mean that declines </a:t>
            </a:r>
            <a:r>
              <a:rPr lang="en-AU" sz="2800" i="1" dirty="0"/>
              <a:t>haven’t </a:t>
            </a:r>
            <a:r>
              <a:rPr lang="en-AU" sz="2800" dirty="0"/>
              <a:t>occurred, just that they are unlikely to cause collapse </a:t>
            </a:r>
            <a:r>
              <a:rPr lang="en-US" sz="2800" b="1" dirty="0">
                <a:solidFill>
                  <a:srgbClr val="FF0000"/>
                </a:solidFill>
              </a:rPr>
              <a:t> (Chapter 1, 2)</a:t>
            </a:r>
            <a:endParaRPr lang="en-AU" sz="2800" dirty="0"/>
          </a:p>
          <a:p>
            <a:pPr marL="457200" indent="-457200">
              <a:buFont typeface="Arial" panose="020B0604020202020204" pitchFamily="34" charset="0"/>
              <a:buChar char="•"/>
            </a:pPr>
            <a:r>
              <a:rPr lang="en-AU" sz="2800" dirty="0"/>
              <a:t>Assessments are a pragmatic tool in the decision-making toolkit</a:t>
            </a:r>
          </a:p>
          <a:p>
            <a:endParaRPr lang="en-AU" sz="2800" dirty="0"/>
          </a:p>
        </p:txBody>
      </p:sp>
    </p:spTree>
    <p:extLst>
      <p:ext uri="{BB962C8B-B14F-4D97-AF65-F5344CB8AC3E}">
        <p14:creationId xmlns:p14="http://schemas.microsoft.com/office/powerpoint/2010/main" val="7387330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83941-71D4-1F36-A4BE-3B26F6838C4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3FD736-377A-A321-D167-050B045B608B}"/>
              </a:ext>
            </a:extLst>
          </p:cNvPr>
          <p:cNvSpPr>
            <a:spLocks noGrp="1"/>
          </p:cNvSpPr>
          <p:nvPr>
            <p:ph idx="1"/>
          </p:nvPr>
        </p:nvSpPr>
        <p:spPr>
          <a:xfrm>
            <a:off x="838200" y="1170354"/>
            <a:ext cx="10515600" cy="4351338"/>
          </a:xfrm>
        </p:spPr>
        <p:txBody>
          <a:bodyPr>
            <a:normAutofit lnSpcReduction="10000"/>
          </a:bodyPr>
          <a:lstStyle/>
          <a:p>
            <a:pPr marL="0" indent="0">
              <a:buNone/>
            </a:pPr>
            <a:r>
              <a:rPr lang="en-AU" sz="3200" b="1" dirty="0"/>
              <a:t>LinkedIn</a:t>
            </a:r>
            <a:r>
              <a:rPr lang="en-AU" sz="3200" dirty="0"/>
              <a:t> </a:t>
            </a:r>
            <a:r>
              <a:rPr lang="en-AU" sz="3200" dirty="0">
                <a:sym typeface="Wingdings" panose="05000000000000000000" pitchFamily="2" charset="2"/>
              </a:rPr>
              <a:t> </a:t>
            </a:r>
            <a:endParaRPr lang="en-AU" sz="3200" dirty="0"/>
          </a:p>
          <a:p>
            <a:pPr marL="0" indent="0">
              <a:buNone/>
            </a:pPr>
            <a:endParaRPr lang="en-AU" dirty="0"/>
          </a:p>
          <a:p>
            <a:pPr marL="0" indent="0">
              <a:buNone/>
            </a:pPr>
            <a:endParaRPr lang="en-AU" dirty="0"/>
          </a:p>
          <a:p>
            <a:r>
              <a:rPr lang="en-AU" dirty="0">
                <a:hlinkClick r:id="rId3"/>
              </a:rPr>
              <a:t>clare.vernon.research@gmail.com</a:t>
            </a:r>
            <a:endParaRPr lang="en-AU" dirty="0"/>
          </a:p>
          <a:p>
            <a:r>
              <a:rPr lang="en-AU" dirty="0">
                <a:hlinkClick r:id="rId4"/>
              </a:rPr>
              <a:t>cmvernon@deakin.edu.au</a:t>
            </a:r>
            <a:endParaRPr lang="en-AU" dirty="0"/>
          </a:p>
          <a:p>
            <a:pPr marL="0" indent="0">
              <a:buNone/>
            </a:pPr>
            <a:endParaRPr lang="en-AU" dirty="0"/>
          </a:p>
          <a:p>
            <a:pPr marL="0" indent="0">
              <a:buNone/>
            </a:pPr>
            <a:r>
              <a:rPr lang="en-AU" dirty="0"/>
              <a:t>Thank you to my supervisors (Susanna Venn, Emily Nicholson, Chloe Sato, Jess Rowland), colleagues, collaborators and kind donators of data</a:t>
            </a:r>
          </a:p>
        </p:txBody>
      </p:sp>
      <p:pic>
        <p:nvPicPr>
          <p:cNvPr id="6" name="Picture 5">
            <a:extLst>
              <a:ext uri="{FF2B5EF4-FFF2-40B4-BE49-F238E27FC236}">
                <a16:creationId xmlns:a16="http://schemas.microsoft.com/office/drawing/2014/main" id="{A8EFABA4-38AA-7982-EB20-9C14E3A81C28}"/>
              </a:ext>
            </a:extLst>
          </p:cNvPr>
          <p:cNvPicPr>
            <a:picLocks noChangeAspect="1"/>
          </p:cNvPicPr>
          <p:nvPr/>
        </p:nvPicPr>
        <p:blipFill>
          <a:blip r:embed="rId5"/>
          <a:stretch>
            <a:fillRect/>
          </a:stretch>
        </p:blipFill>
        <p:spPr>
          <a:xfrm>
            <a:off x="3076262" y="242322"/>
            <a:ext cx="2274213" cy="2141477"/>
          </a:xfrm>
          <a:prstGeom prst="rect">
            <a:avLst/>
          </a:prstGeom>
        </p:spPr>
      </p:pic>
      <p:pic>
        <p:nvPicPr>
          <p:cNvPr id="9" name="Picture 8">
            <a:extLst>
              <a:ext uri="{FF2B5EF4-FFF2-40B4-BE49-F238E27FC236}">
                <a16:creationId xmlns:a16="http://schemas.microsoft.com/office/drawing/2014/main" id="{47D0B8D9-1F65-20B4-6C40-A4BD534B1DC8}"/>
              </a:ext>
            </a:extLst>
          </p:cNvPr>
          <p:cNvPicPr>
            <a:picLocks noChangeAspect="1"/>
          </p:cNvPicPr>
          <p:nvPr/>
        </p:nvPicPr>
        <p:blipFill>
          <a:blip r:embed="rId6"/>
          <a:stretch>
            <a:fillRect/>
          </a:stretch>
        </p:blipFill>
        <p:spPr>
          <a:xfrm>
            <a:off x="8010250" y="5554618"/>
            <a:ext cx="1079191" cy="1078148"/>
          </a:xfrm>
          <a:prstGeom prst="rect">
            <a:avLst/>
          </a:prstGeom>
        </p:spPr>
      </p:pic>
      <p:pic>
        <p:nvPicPr>
          <p:cNvPr id="10" name="Picture 9">
            <a:extLst>
              <a:ext uri="{FF2B5EF4-FFF2-40B4-BE49-F238E27FC236}">
                <a16:creationId xmlns:a16="http://schemas.microsoft.com/office/drawing/2014/main" id="{0A824429-72A9-81F4-6DC3-F6561B4FF5BB}"/>
              </a:ext>
            </a:extLst>
          </p:cNvPr>
          <p:cNvPicPr>
            <a:picLocks noChangeAspect="1"/>
          </p:cNvPicPr>
          <p:nvPr/>
        </p:nvPicPr>
        <p:blipFill>
          <a:blip r:embed="rId7"/>
          <a:stretch>
            <a:fillRect/>
          </a:stretch>
        </p:blipFill>
        <p:spPr>
          <a:xfrm>
            <a:off x="9327025" y="5363442"/>
            <a:ext cx="1386551" cy="1460500"/>
          </a:xfrm>
          <a:prstGeom prst="rect">
            <a:avLst/>
          </a:prstGeom>
        </p:spPr>
      </p:pic>
      <p:pic>
        <p:nvPicPr>
          <p:cNvPr id="12" name="Picture 11">
            <a:extLst>
              <a:ext uri="{FF2B5EF4-FFF2-40B4-BE49-F238E27FC236}">
                <a16:creationId xmlns:a16="http://schemas.microsoft.com/office/drawing/2014/main" id="{696C5B0B-11C0-D171-9BBA-3A3F37760A6A}"/>
              </a:ext>
            </a:extLst>
          </p:cNvPr>
          <p:cNvPicPr>
            <a:picLocks noChangeAspect="1"/>
          </p:cNvPicPr>
          <p:nvPr/>
        </p:nvPicPr>
        <p:blipFill>
          <a:blip r:embed="rId8"/>
          <a:stretch>
            <a:fillRect/>
          </a:stretch>
        </p:blipFill>
        <p:spPr>
          <a:xfrm>
            <a:off x="838200" y="5571706"/>
            <a:ext cx="3543823" cy="1043972"/>
          </a:xfrm>
          <a:prstGeom prst="rect">
            <a:avLst/>
          </a:prstGeom>
        </p:spPr>
      </p:pic>
      <p:sp>
        <p:nvSpPr>
          <p:cNvPr id="5" name="TextBox 4">
            <a:extLst>
              <a:ext uri="{FF2B5EF4-FFF2-40B4-BE49-F238E27FC236}">
                <a16:creationId xmlns:a16="http://schemas.microsoft.com/office/drawing/2014/main" id="{A01AAB6B-9504-9CC7-5BC8-D0542B65E6EA}"/>
              </a:ext>
            </a:extLst>
          </p:cNvPr>
          <p:cNvSpPr txBox="1"/>
          <p:nvPr/>
        </p:nvSpPr>
        <p:spPr>
          <a:xfrm>
            <a:off x="5152767" y="551478"/>
            <a:ext cx="5976820" cy="1569660"/>
          </a:xfrm>
          <a:prstGeom prst="rect">
            <a:avLst/>
          </a:prstGeom>
          <a:noFill/>
        </p:spPr>
        <p:txBody>
          <a:bodyPr wrap="square">
            <a:spAutoFit/>
          </a:bodyPr>
          <a:lstStyle/>
          <a:p>
            <a:pPr algn="ctr"/>
            <a:r>
              <a:rPr lang="en-AU" sz="3200" b="1" dirty="0">
                <a:solidFill>
                  <a:srgbClr val="C00000"/>
                </a:solidFill>
              </a:rPr>
              <a:t> I’ve submitted my PhD thesis and I’m now looking for the next step in my career!</a:t>
            </a:r>
            <a:endParaRPr lang="en-AU" sz="3200" dirty="0">
              <a:solidFill>
                <a:srgbClr val="C00000"/>
              </a:solidFill>
            </a:endParaRPr>
          </a:p>
        </p:txBody>
      </p:sp>
    </p:spTree>
    <p:extLst>
      <p:ext uri="{BB962C8B-B14F-4D97-AF65-F5344CB8AC3E}">
        <p14:creationId xmlns:p14="http://schemas.microsoft.com/office/powerpoint/2010/main" val="5122206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323DE-9450-E01F-BD22-2D6F299C42C3}"/>
              </a:ext>
            </a:extLst>
          </p:cNvPr>
          <p:cNvSpPr>
            <a:spLocks noGrp="1"/>
          </p:cNvSpPr>
          <p:nvPr>
            <p:ph type="title"/>
          </p:nvPr>
        </p:nvSpPr>
        <p:spPr/>
        <p:txBody>
          <a:bodyPr/>
          <a:lstStyle/>
          <a:p>
            <a:r>
              <a:rPr lang="en-AU" dirty="0"/>
              <a:t>Talk structure</a:t>
            </a:r>
          </a:p>
        </p:txBody>
      </p:sp>
      <p:sp>
        <p:nvSpPr>
          <p:cNvPr id="3" name="Content Placeholder 2">
            <a:extLst>
              <a:ext uri="{FF2B5EF4-FFF2-40B4-BE49-F238E27FC236}">
                <a16:creationId xmlns:a16="http://schemas.microsoft.com/office/drawing/2014/main" id="{8A0FD564-291E-3928-AB79-5D0E6C33EEB5}"/>
              </a:ext>
            </a:extLst>
          </p:cNvPr>
          <p:cNvSpPr>
            <a:spLocks noGrp="1"/>
          </p:cNvSpPr>
          <p:nvPr>
            <p:ph idx="1"/>
          </p:nvPr>
        </p:nvSpPr>
        <p:spPr/>
        <p:txBody>
          <a:bodyPr/>
          <a:lstStyle/>
          <a:p>
            <a:r>
              <a:rPr lang="en-AU" dirty="0"/>
              <a:t>‘The background’ </a:t>
            </a:r>
          </a:p>
          <a:p>
            <a:pPr lvl="1"/>
            <a:r>
              <a:rPr lang="en-AU" dirty="0"/>
              <a:t>Indicators</a:t>
            </a:r>
          </a:p>
          <a:p>
            <a:pPr lvl="1"/>
            <a:r>
              <a:rPr lang="en-AU" dirty="0"/>
              <a:t>IUCN Red List of Ecosystems (RLE)</a:t>
            </a:r>
          </a:p>
          <a:p>
            <a:r>
              <a:rPr lang="en-AU" dirty="0"/>
              <a:t>Thesis research, chapter by chapter </a:t>
            </a:r>
          </a:p>
          <a:p>
            <a:pPr lvl="1"/>
            <a:r>
              <a:rPr lang="en-AU" dirty="0"/>
              <a:t>Indicator use in RLE </a:t>
            </a:r>
          </a:p>
          <a:p>
            <a:pPr lvl="1"/>
            <a:r>
              <a:rPr lang="en-AU" dirty="0"/>
              <a:t>Alpine RLE assessments </a:t>
            </a:r>
          </a:p>
          <a:p>
            <a:pPr lvl="1"/>
            <a:r>
              <a:rPr lang="en-AU" dirty="0"/>
              <a:t>Meta-analysis of shrubs in alpine </a:t>
            </a:r>
            <a:br>
              <a:rPr lang="en-AU" dirty="0"/>
            </a:br>
            <a:r>
              <a:rPr lang="en-AU" dirty="0"/>
              <a:t>Australia</a:t>
            </a:r>
          </a:p>
          <a:p>
            <a:r>
              <a:rPr lang="en-AU" dirty="0"/>
              <a:t>Overall findings in the thesis</a:t>
            </a:r>
          </a:p>
        </p:txBody>
      </p:sp>
      <p:pic>
        <p:nvPicPr>
          <p:cNvPr id="5" name="Picture 4" descr="A snowy landscape with trees and snow&#10;&#10;AI-generated content may be incorrect.">
            <a:extLst>
              <a:ext uri="{FF2B5EF4-FFF2-40B4-BE49-F238E27FC236}">
                <a16:creationId xmlns:a16="http://schemas.microsoft.com/office/drawing/2014/main" id="{94CA8E97-C301-5834-030E-9244D5D766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5756189" y="1143000"/>
            <a:ext cx="6858000" cy="4572000"/>
          </a:xfrm>
          <a:prstGeom prst="rect">
            <a:avLst/>
          </a:prstGeom>
        </p:spPr>
      </p:pic>
    </p:spTree>
    <p:extLst>
      <p:ext uri="{BB962C8B-B14F-4D97-AF65-F5344CB8AC3E}">
        <p14:creationId xmlns:p14="http://schemas.microsoft.com/office/powerpoint/2010/main" val="11385447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E1909-8AAE-5BBB-C942-940183F1E0FC}"/>
              </a:ext>
            </a:extLst>
          </p:cNvPr>
          <p:cNvSpPr>
            <a:spLocks noGrp="1"/>
          </p:cNvSpPr>
          <p:nvPr>
            <p:ph type="title"/>
          </p:nvPr>
        </p:nvSpPr>
        <p:spPr/>
        <p:txBody>
          <a:bodyPr/>
          <a:lstStyle/>
          <a:p>
            <a:r>
              <a:rPr lang="en-AU" dirty="0"/>
              <a:t>Ecosystems are in decline</a:t>
            </a:r>
          </a:p>
        </p:txBody>
      </p:sp>
      <p:sp>
        <p:nvSpPr>
          <p:cNvPr id="3" name="Content Placeholder 2">
            <a:extLst>
              <a:ext uri="{FF2B5EF4-FFF2-40B4-BE49-F238E27FC236}">
                <a16:creationId xmlns:a16="http://schemas.microsoft.com/office/drawing/2014/main" id="{525D7303-B7EE-3EC8-9B78-D071D83F0D39}"/>
              </a:ext>
            </a:extLst>
          </p:cNvPr>
          <p:cNvSpPr>
            <a:spLocks noGrp="1"/>
          </p:cNvSpPr>
          <p:nvPr>
            <p:ph idx="1"/>
          </p:nvPr>
        </p:nvSpPr>
        <p:spPr/>
        <p:txBody>
          <a:bodyPr/>
          <a:lstStyle/>
          <a:p>
            <a:r>
              <a:rPr lang="en-AU" dirty="0"/>
              <a:t>Human activities are driving </a:t>
            </a:r>
            <a:br>
              <a:rPr lang="en-AU" dirty="0"/>
            </a:br>
            <a:r>
              <a:rPr lang="en-AU" dirty="0"/>
              <a:t>direct (e.g., deforestation) </a:t>
            </a:r>
            <a:br>
              <a:rPr lang="en-AU" dirty="0"/>
            </a:br>
            <a:r>
              <a:rPr lang="en-AU" dirty="0"/>
              <a:t>and indirect (e.g., economic </a:t>
            </a:r>
            <a:br>
              <a:rPr lang="en-AU" dirty="0"/>
            </a:br>
            <a:r>
              <a:rPr lang="en-AU" dirty="0"/>
              <a:t>trade) declines in biodiversity </a:t>
            </a:r>
          </a:p>
          <a:p>
            <a:r>
              <a:rPr lang="en-AU" dirty="0"/>
              <a:t>Urgent need to identify the </a:t>
            </a:r>
            <a:br>
              <a:rPr lang="en-AU" dirty="0"/>
            </a:br>
            <a:r>
              <a:rPr lang="en-AU" dirty="0"/>
              <a:t>integrity of an ecosystem </a:t>
            </a:r>
            <a:br>
              <a:rPr lang="en-AU" dirty="0"/>
            </a:br>
            <a:r>
              <a:rPr lang="en-AU" dirty="0"/>
              <a:t>for monitoring, </a:t>
            </a:r>
            <a:br>
              <a:rPr lang="en-AU" dirty="0"/>
            </a:br>
            <a:r>
              <a:rPr lang="en-AU" dirty="0"/>
              <a:t>management, intervention, </a:t>
            </a:r>
            <a:br>
              <a:rPr lang="en-AU" dirty="0"/>
            </a:br>
            <a:r>
              <a:rPr lang="en-AU" dirty="0"/>
              <a:t>decision making</a:t>
            </a:r>
          </a:p>
        </p:txBody>
      </p:sp>
      <p:pic>
        <p:nvPicPr>
          <p:cNvPr id="6" name="Picture 5" descr="A mountain range with white flowers&#10;&#10;AI-generated content may be incorrect.">
            <a:extLst>
              <a:ext uri="{FF2B5EF4-FFF2-40B4-BE49-F238E27FC236}">
                <a16:creationId xmlns:a16="http://schemas.microsoft.com/office/drawing/2014/main" id="{0727C0F1-4B85-AD8F-2BE8-FC6047459009}"/>
              </a:ext>
            </a:extLst>
          </p:cNvPr>
          <p:cNvPicPr>
            <a:picLocks noChangeAspect="1"/>
          </p:cNvPicPr>
          <p:nvPr/>
        </p:nvPicPr>
        <p:blipFill>
          <a:blip r:embed="rId3">
            <a:extLst>
              <a:ext uri="{28A0092B-C50C-407E-A947-70E740481C1C}">
                <a14:useLocalDpi xmlns:a14="http://schemas.microsoft.com/office/drawing/2010/main" val="0"/>
              </a:ext>
            </a:extLst>
          </a:blip>
          <a:srcRect t="901" r="57608" b="181"/>
          <a:stretch>
            <a:fillRect/>
          </a:stretch>
        </p:blipFill>
        <p:spPr>
          <a:xfrm>
            <a:off x="7217376" y="0"/>
            <a:ext cx="4410332" cy="6860748"/>
          </a:xfrm>
          <a:prstGeom prst="rect">
            <a:avLst/>
          </a:prstGeom>
        </p:spPr>
      </p:pic>
    </p:spTree>
    <p:extLst>
      <p:ext uri="{BB962C8B-B14F-4D97-AF65-F5344CB8AC3E}">
        <p14:creationId xmlns:p14="http://schemas.microsoft.com/office/powerpoint/2010/main" val="506618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IUCN Red List of Ecosystems - resource | IUCN">
            <a:extLst>
              <a:ext uri="{FF2B5EF4-FFF2-40B4-BE49-F238E27FC236}">
                <a16:creationId xmlns:a16="http://schemas.microsoft.com/office/drawing/2014/main" id="{DD18BC45-EF73-66FC-CA9A-A3B5B10D54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051" y="327721"/>
            <a:ext cx="2051222" cy="21606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 name="TextBox 11">
            <a:extLst>
              <a:ext uri="{FF2B5EF4-FFF2-40B4-BE49-F238E27FC236}">
                <a16:creationId xmlns:a16="http://schemas.microsoft.com/office/drawing/2014/main" id="{8AF5CDB6-81EE-7291-1CA8-5FC759D95619}"/>
              </a:ext>
            </a:extLst>
          </p:cNvPr>
          <p:cNvSpPr txBox="1"/>
          <p:nvPr/>
        </p:nvSpPr>
        <p:spPr>
          <a:xfrm>
            <a:off x="5613673" y="5788004"/>
            <a:ext cx="5280867" cy="707886"/>
          </a:xfrm>
          <a:prstGeom prst="rect">
            <a:avLst/>
          </a:prstGeom>
          <a:noFill/>
        </p:spPr>
        <p:txBody>
          <a:bodyPr wrap="square">
            <a:spAutoFit/>
          </a:bodyPr>
          <a:lstStyle/>
          <a:p>
            <a:pPr algn="ctr"/>
            <a:r>
              <a:rPr lang="en-AU" sz="2000" b="1" dirty="0"/>
              <a:t>The database of published assessments https://assessments.iucnrle.org/</a:t>
            </a:r>
          </a:p>
        </p:txBody>
      </p:sp>
      <p:pic>
        <p:nvPicPr>
          <p:cNvPr id="16" name="Picture 15">
            <a:extLst>
              <a:ext uri="{FF2B5EF4-FFF2-40B4-BE49-F238E27FC236}">
                <a16:creationId xmlns:a16="http://schemas.microsoft.com/office/drawing/2014/main" id="{4319E654-0A1C-3B6F-8899-56803BCBF596}"/>
              </a:ext>
            </a:extLst>
          </p:cNvPr>
          <p:cNvPicPr>
            <a:picLocks noChangeAspect="1"/>
          </p:cNvPicPr>
          <p:nvPr/>
        </p:nvPicPr>
        <p:blipFill>
          <a:blip r:embed="rId4"/>
          <a:stretch>
            <a:fillRect/>
          </a:stretch>
        </p:blipFill>
        <p:spPr>
          <a:xfrm>
            <a:off x="7174334" y="3636549"/>
            <a:ext cx="2218450" cy="2152087"/>
          </a:xfrm>
          <a:prstGeom prst="rect">
            <a:avLst/>
          </a:prstGeom>
        </p:spPr>
      </p:pic>
      <p:pic>
        <p:nvPicPr>
          <p:cNvPr id="18" name="Picture 17">
            <a:extLst>
              <a:ext uri="{FF2B5EF4-FFF2-40B4-BE49-F238E27FC236}">
                <a16:creationId xmlns:a16="http://schemas.microsoft.com/office/drawing/2014/main" id="{A688D484-023B-785F-25B3-DE415A84821F}"/>
              </a:ext>
            </a:extLst>
          </p:cNvPr>
          <p:cNvPicPr>
            <a:picLocks noChangeAspect="1"/>
          </p:cNvPicPr>
          <p:nvPr/>
        </p:nvPicPr>
        <p:blipFill>
          <a:blip r:embed="rId5"/>
          <a:srcRect r="66757"/>
          <a:stretch>
            <a:fillRect/>
          </a:stretch>
        </p:blipFill>
        <p:spPr>
          <a:xfrm>
            <a:off x="1297460" y="3636549"/>
            <a:ext cx="2789302" cy="289954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 name="Picture 19">
            <a:extLst>
              <a:ext uri="{FF2B5EF4-FFF2-40B4-BE49-F238E27FC236}">
                <a16:creationId xmlns:a16="http://schemas.microsoft.com/office/drawing/2014/main" id="{AE6FC045-467F-8FF8-BC2A-4D58C2F84D4C}"/>
              </a:ext>
            </a:extLst>
          </p:cNvPr>
          <p:cNvPicPr>
            <a:picLocks noChangeAspect="1"/>
          </p:cNvPicPr>
          <p:nvPr/>
        </p:nvPicPr>
        <p:blipFill>
          <a:blip r:embed="rId6"/>
          <a:stretch>
            <a:fillRect/>
          </a:stretch>
        </p:blipFill>
        <p:spPr>
          <a:xfrm>
            <a:off x="3069784" y="1069364"/>
            <a:ext cx="7573915" cy="22800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633209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730C66-635B-849F-03A3-BB53DA748474}"/>
            </a:ext>
          </a:extLst>
        </p:cNvPr>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4A8DBB7-A682-BC20-DD58-3C663FFF21EB}"/>
              </a:ext>
            </a:extLst>
          </p:cNvPr>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l="13093" t="40464" r="19791" b="36998"/>
          <a:stretch>
            <a:fillRect/>
          </a:stretch>
        </p:blipFill>
        <p:spPr bwMode="auto">
          <a:xfrm>
            <a:off x="354100" y="1050324"/>
            <a:ext cx="9266883" cy="4979774"/>
          </a:xfrm>
          <a:prstGeom prst="rect">
            <a:avLst/>
          </a:prstGeom>
          <a:noFill/>
          <a:ln w="38100">
            <a:solidFill>
              <a:schemeClr val="tx1"/>
            </a:solid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5E7D2A8C-FFBD-0F2E-8F88-0BB0808CEF0B}"/>
              </a:ext>
            </a:extLst>
          </p:cNvPr>
          <p:cNvPicPr>
            <a:picLocks noChangeAspect="1"/>
          </p:cNvPicPr>
          <p:nvPr/>
        </p:nvPicPr>
        <p:blipFill>
          <a:blip r:embed="rId4"/>
          <a:srcRect l="40174" r="27518" b="9692"/>
          <a:stretch>
            <a:fillRect/>
          </a:stretch>
        </p:blipFill>
        <p:spPr>
          <a:xfrm>
            <a:off x="9786404" y="1495167"/>
            <a:ext cx="2319098" cy="3867665"/>
          </a:xfrm>
          <a:prstGeom prst="rect">
            <a:avLst/>
          </a:prstGeom>
        </p:spPr>
      </p:pic>
    </p:spTree>
    <p:extLst>
      <p:ext uri="{BB962C8B-B14F-4D97-AF65-F5344CB8AC3E}">
        <p14:creationId xmlns:p14="http://schemas.microsoft.com/office/powerpoint/2010/main" val="3264188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0D630-F1CD-F1EC-FEE7-42D5F405EBE3}"/>
              </a:ext>
            </a:extLst>
          </p:cNvPr>
          <p:cNvSpPr>
            <a:spLocks noGrp="1"/>
          </p:cNvSpPr>
          <p:nvPr>
            <p:ph type="title"/>
          </p:nvPr>
        </p:nvSpPr>
        <p:spPr/>
        <p:txBody>
          <a:bodyPr/>
          <a:lstStyle/>
          <a:p>
            <a:r>
              <a:rPr lang="en-AU" dirty="0"/>
              <a:t>Background: Indicators</a:t>
            </a:r>
          </a:p>
        </p:txBody>
      </p:sp>
      <p:pic>
        <p:nvPicPr>
          <p:cNvPr id="4" name="Picture 3">
            <a:extLst>
              <a:ext uri="{FF2B5EF4-FFF2-40B4-BE49-F238E27FC236}">
                <a16:creationId xmlns:a16="http://schemas.microsoft.com/office/drawing/2014/main" id="{10C16847-DDA1-3ED0-6086-230CCDD5A179}"/>
              </a:ext>
            </a:extLst>
          </p:cNvPr>
          <p:cNvPicPr>
            <a:picLocks noChangeAspect="1"/>
          </p:cNvPicPr>
          <p:nvPr/>
        </p:nvPicPr>
        <p:blipFill>
          <a:blip r:embed="rId3"/>
          <a:stretch>
            <a:fillRect/>
          </a:stretch>
        </p:blipFill>
        <p:spPr>
          <a:xfrm>
            <a:off x="675777" y="0"/>
            <a:ext cx="10840445" cy="6667407"/>
          </a:xfrm>
          <a:prstGeom prst="rect">
            <a:avLst/>
          </a:prstGeom>
        </p:spPr>
      </p:pic>
    </p:spTree>
    <p:extLst>
      <p:ext uri="{BB962C8B-B14F-4D97-AF65-F5344CB8AC3E}">
        <p14:creationId xmlns:p14="http://schemas.microsoft.com/office/powerpoint/2010/main" val="3545017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B7A70D-C44E-7F15-7EC5-FA77264B61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9CDD15-5DEB-B6A3-ADED-72DFC594C87E}"/>
              </a:ext>
            </a:extLst>
          </p:cNvPr>
          <p:cNvSpPr>
            <a:spLocks noGrp="1"/>
          </p:cNvSpPr>
          <p:nvPr>
            <p:ph type="title"/>
          </p:nvPr>
        </p:nvSpPr>
        <p:spPr>
          <a:xfrm>
            <a:off x="838200" y="365125"/>
            <a:ext cx="10515600" cy="1325563"/>
          </a:xfrm>
        </p:spPr>
        <p:txBody>
          <a:bodyPr/>
          <a:lstStyle/>
          <a:p>
            <a:r>
              <a:rPr lang="en-AU" dirty="0"/>
              <a:t>1. What indicators are we using for Red List of Ecosystem (RLE) assessments? </a:t>
            </a:r>
          </a:p>
        </p:txBody>
      </p:sp>
      <p:pic>
        <p:nvPicPr>
          <p:cNvPr id="9" name="Picture 8">
            <a:extLst>
              <a:ext uri="{FF2B5EF4-FFF2-40B4-BE49-F238E27FC236}">
                <a16:creationId xmlns:a16="http://schemas.microsoft.com/office/drawing/2014/main" id="{1F140C86-E492-A977-1F5F-5B4631D94C71}"/>
              </a:ext>
            </a:extLst>
          </p:cNvPr>
          <p:cNvPicPr>
            <a:picLocks noChangeAspect="1"/>
          </p:cNvPicPr>
          <p:nvPr/>
        </p:nvPicPr>
        <p:blipFill>
          <a:blip r:embed="rId3"/>
          <a:stretch>
            <a:fillRect/>
          </a:stretch>
        </p:blipFill>
        <p:spPr>
          <a:xfrm>
            <a:off x="914256" y="1894010"/>
            <a:ext cx="5610252" cy="215976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 name="Picture 10">
            <a:extLst>
              <a:ext uri="{FF2B5EF4-FFF2-40B4-BE49-F238E27FC236}">
                <a16:creationId xmlns:a16="http://schemas.microsoft.com/office/drawing/2014/main" id="{B1494614-0B8A-D8DC-F10C-689842932714}"/>
              </a:ext>
            </a:extLst>
          </p:cNvPr>
          <p:cNvPicPr>
            <a:picLocks noChangeAspect="1"/>
          </p:cNvPicPr>
          <p:nvPr/>
        </p:nvPicPr>
        <p:blipFill>
          <a:blip r:embed="rId4"/>
          <a:stretch>
            <a:fillRect/>
          </a:stretch>
        </p:blipFill>
        <p:spPr>
          <a:xfrm>
            <a:off x="9005684" y="1894010"/>
            <a:ext cx="2348116" cy="32437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Picture 12">
            <a:extLst>
              <a:ext uri="{FF2B5EF4-FFF2-40B4-BE49-F238E27FC236}">
                <a16:creationId xmlns:a16="http://schemas.microsoft.com/office/drawing/2014/main" id="{57E30537-742F-C3E7-C10E-BD8F7295A5F0}"/>
              </a:ext>
            </a:extLst>
          </p:cNvPr>
          <p:cNvPicPr>
            <a:picLocks noChangeAspect="1"/>
          </p:cNvPicPr>
          <p:nvPr/>
        </p:nvPicPr>
        <p:blipFill>
          <a:blip r:embed="rId5"/>
          <a:stretch>
            <a:fillRect/>
          </a:stretch>
        </p:blipFill>
        <p:spPr>
          <a:xfrm>
            <a:off x="3719382" y="4053777"/>
            <a:ext cx="4991659" cy="25097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35774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850C24-CE2B-3D8E-03CD-528AD9238CDF}"/>
            </a:ext>
          </a:extLst>
        </p:cNvPr>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8887771-0281-5C9D-0E15-5382707345FB}"/>
              </a:ext>
            </a:extLst>
          </p:cNvPr>
          <p:cNvPicPr>
            <a:picLocks noGrp="1" noChangeAspect="1"/>
          </p:cNvPicPr>
          <p:nvPr>
            <p:ph idx="1"/>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9849" t="40464" r="19791" b="36998"/>
          <a:stretch>
            <a:fillRect/>
          </a:stretch>
        </p:blipFill>
        <p:spPr bwMode="auto">
          <a:xfrm>
            <a:off x="1346886" y="884838"/>
            <a:ext cx="9926494" cy="5088324"/>
          </a:xfrm>
          <a:prstGeom prst="rect">
            <a:avLst/>
          </a:prstGeom>
          <a:noFill/>
          <a:ln w="38100">
            <a:solidFill>
              <a:schemeClr val="tx1"/>
            </a:solidFill>
          </a:ln>
          <a:extLst>
            <a:ext uri="{53640926-AAD7-44D8-BBD7-CCE9431645EC}">
              <a14:shadowObscured xmlns:a14="http://schemas.microsoft.com/office/drawing/2010/main"/>
            </a:ext>
          </a:extLst>
        </p:spPr>
      </p:pic>
      <p:pic>
        <p:nvPicPr>
          <p:cNvPr id="3" name="Content Placeholder 3">
            <a:extLst>
              <a:ext uri="{FF2B5EF4-FFF2-40B4-BE49-F238E27FC236}">
                <a16:creationId xmlns:a16="http://schemas.microsoft.com/office/drawing/2014/main" id="{C2A6DE22-C960-299D-8E5B-49036715665C}"/>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47819" t="40464" r="19791" b="36998"/>
          <a:stretch>
            <a:fillRect/>
          </a:stretch>
        </p:blipFill>
        <p:spPr bwMode="auto">
          <a:xfrm>
            <a:off x="6703795" y="884838"/>
            <a:ext cx="4569585" cy="5088324"/>
          </a:xfrm>
          <a:prstGeom prst="rect">
            <a:avLst/>
          </a:prstGeom>
          <a:noFill/>
          <a:ln w="76200">
            <a:solidFill>
              <a:srgbClr val="FF0000"/>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857645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3468</TotalTime>
  <Words>2611</Words>
  <Application>Microsoft Office PowerPoint</Application>
  <PresentationFormat>Widescreen</PresentationFormat>
  <Paragraphs>147</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Aptos</vt:lpstr>
      <vt:lpstr>Aptos Display</vt:lpstr>
      <vt:lpstr>Arial</vt:lpstr>
      <vt:lpstr>Wingdings</vt:lpstr>
      <vt:lpstr>Office Theme</vt:lpstr>
      <vt:lpstr>Understanding indicator selection and assessment in terrestrial and alpine Australian ecosystems</vt:lpstr>
      <vt:lpstr>PowerPoint Presentation</vt:lpstr>
      <vt:lpstr>Talk structure</vt:lpstr>
      <vt:lpstr>Ecosystems are in decline</vt:lpstr>
      <vt:lpstr>PowerPoint Presentation</vt:lpstr>
      <vt:lpstr>PowerPoint Presentation</vt:lpstr>
      <vt:lpstr>Background: Indicators</vt:lpstr>
      <vt:lpstr>1. What indicators are we using for Red List of Ecosystem (RLE) assessments? </vt:lpstr>
      <vt:lpstr>PowerPoint Presentation</vt:lpstr>
      <vt:lpstr>PowerPoint Presentation</vt:lpstr>
      <vt:lpstr>PowerPoint Presentation</vt:lpstr>
      <vt:lpstr>2. RLE assessment of two alpine ecosystems</vt:lpstr>
      <vt:lpstr>PowerPoint Presentation</vt:lpstr>
      <vt:lpstr>PowerPoint Presentation</vt:lpstr>
      <vt:lpstr>PowerPoint Presentation</vt:lpstr>
      <vt:lpstr>PowerPoint Presentation</vt:lpstr>
      <vt:lpstr>The key player is shrubs</vt:lpstr>
      <vt:lpstr>The key player is shrubs</vt:lpstr>
      <vt:lpstr>PowerPoint Presentation</vt:lpstr>
      <vt:lpstr>3. Meta-analysis of shrub cover change</vt:lpstr>
      <vt:lpstr>PowerPoint Presentation</vt:lpstr>
      <vt:lpstr>PowerPoint Presentation</vt:lpstr>
      <vt:lpstr>That was a lot. </vt:lpstr>
      <vt:lpstr>In a nutshell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CLARE MARIKA VERNON</dc:creator>
  <cp:lastModifiedBy>CLARE MARIKA VERNON</cp:lastModifiedBy>
  <cp:revision>3</cp:revision>
  <dcterms:created xsi:type="dcterms:W3CDTF">2025-11-22T05:25:00Z</dcterms:created>
  <dcterms:modified xsi:type="dcterms:W3CDTF">2025-11-24T23:20:07Z</dcterms:modified>
</cp:coreProperties>
</file>

<file path=docProps/thumbnail.jpeg>
</file>